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0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officedocument/2006/relationships/metadata/core-properties" Target="docProps/core0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2" r:id="rId2"/>
    <p:sldMasterId id="2147483664" r:id="rId3"/>
    <p:sldMasterId id="2147483667" r:id="rId4"/>
    <p:sldMasterId id="2147483668" r:id="rId5"/>
  </p:sldMasterIdLst>
  <p:notesMasterIdLst>
    <p:notesMasterId r:id="rId20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9" r:id="rId18"/>
    <p:sldId id="268" r:id="rId19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6949" autoAdjust="0"/>
  </p:normalViewPr>
  <p:slideViewPr>
    <p:cSldViewPr snapToGrid="0">
      <p:cViewPr varScale="1">
        <p:scale>
          <a:sx n="65" d="100"/>
          <a:sy n="65" d="100"/>
        </p:scale>
        <p:origin x="1330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81252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move the slide</a:t>
            </a: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</a:p>
        </p:txBody>
      </p:sp>
      <p:sp>
        <p:nvSpPr>
          <p:cNvPr id="72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</a:p>
        </p:txBody>
      </p:sp>
      <p:sp>
        <p:nvSpPr>
          <p:cNvPr id="73" name="PlaceHolder 4"/>
          <p:cNvSpPr>
            <a:spLocks noGrp="1"/>
          </p:cNvSpPr>
          <p:nvPr>
            <p:ph type="dt" idx="34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</a:p>
        </p:txBody>
      </p:sp>
      <p:sp>
        <p:nvSpPr>
          <p:cNvPr id="74" name="PlaceHolder 5"/>
          <p:cNvSpPr>
            <a:spLocks noGrp="1"/>
          </p:cNvSpPr>
          <p:nvPr>
            <p:ph type="ftr" idx="35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75" name="PlaceHolder 6"/>
          <p:cNvSpPr>
            <a:spLocks noGrp="1"/>
          </p:cNvSpPr>
          <p:nvPr>
            <p:ph type="sldNum" idx="36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EBB93B1E-C379-44A2-BB0E-E87E96876E2D}" type="slidenum"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‹#›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184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OPEN (0:00–1:00)</a:t>
            </a: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• I’m going to show you the exact handout workflow I use every week and the prompts that keep it consistent.</a:t>
            </a: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• AI drafts fast. I decide what’s correct, what’s safe, and what goes to students.</a:t>
            </a: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• You don’t have to be technical to do this.</a:t>
            </a:r>
          </a:p>
          <a:p>
            <a:pPr indent="0">
              <a:lnSpc>
                <a:spcPct val="100000"/>
              </a:lnSpc>
              <a:buNone/>
            </a:pP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SET THE ROOM (1:00–3:00)</a:t>
            </a: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• 50 minutes total. I’m leaving time for questions and I want real educator questions.</a:t>
            </a:r>
          </a:p>
        </p:txBody>
      </p:sp>
      <p:sp>
        <p:nvSpPr>
          <p:cNvPr id="185" name="PlaceHolder 3"/>
          <p:cNvSpPr>
            <a:spLocks noGrp="1"/>
          </p:cNvSpPr>
          <p:nvPr>
            <p:ph type="sldNum" idx="37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60880A47-DB91-4ABD-B185-36EB903623CA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ln w="0">
            <a:noFill/>
          </a:ln>
        </p:spPr>
      </p:sp>
      <p:sp>
        <p:nvSpPr>
          <p:cNvPr id="211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r>
              <a:t>LIVE DEMO (beginner version)</a:t>
            </a:r>
          </a:p>
          <a:p>
            <a:r>
              <a:t>Before you start, tell them where the prompts live:</a:t>
            </a:r>
          </a:p>
          <a:p>
            <a:r>
              <a:t>• Prompt 1 is slide 6 (context + format lock)</a:t>
            </a:r>
          </a:p>
          <a:p>
            <a:r>
              <a:t>• Prompt 2 is slide 7 (match your voice)</a:t>
            </a:r>
          </a:p>
          <a:p>
            <a:r>
              <a:t>• Prompt 3 is slide 8 (cut to high yield)</a:t>
            </a:r>
          </a:p>
          <a:p>
            <a:endParaRPr/>
          </a:p>
          <a:p>
            <a:r>
              <a:t>Then do the five moves:</a:t>
            </a:r>
          </a:p>
          <a:p>
            <a:r>
              <a:t>1 Paste your topic and course level</a:t>
            </a:r>
          </a:p>
          <a:p>
            <a:r>
              <a:t>2 Run Prompt 1</a:t>
            </a:r>
          </a:p>
          <a:p>
            <a:r>
              <a:t>3 Run Prompt 2</a:t>
            </a:r>
          </a:p>
          <a:p>
            <a:r>
              <a:t>4 Run Prompt 3</a:t>
            </a:r>
          </a:p>
          <a:p>
            <a:r>
              <a:t>5 Run the 60 second quality check before posting</a:t>
            </a:r>
          </a:p>
          <a:p>
            <a:endParaRPr/>
          </a:p>
        </p:txBody>
      </p:sp>
      <p:sp>
        <p:nvSpPr>
          <p:cNvPr id="212" name="PlaceHolder 3"/>
          <p:cNvSpPr>
            <a:spLocks noGrp="1"/>
          </p:cNvSpPr>
          <p:nvPr>
            <p:ph type="sldNum" idx="46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BA075A76-395D-487D-A111-A185CFA36FD2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10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ln w="0">
            <a:noFill/>
          </a:ln>
        </p:spPr>
      </p:sp>
      <p:sp>
        <p:nvSpPr>
          <p:cNvPr id="214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CANVAS / CLEAN LAYOUT (39:00–42:00)</a:t>
            </a: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• If it looks busy in Word, it will look worse in the LMS.</a:t>
            </a: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• One font, readable sizes, consistent headings, test in Canvas.</a:t>
            </a: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• Add alt text to any images.</a:t>
            </a:r>
          </a:p>
        </p:txBody>
      </p:sp>
      <p:sp>
        <p:nvSpPr>
          <p:cNvPr id="215" name="PlaceHolder 3"/>
          <p:cNvSpPr>
            <a:spLocks noGrp="1"/>
          </p:cNvSpPr>
          <p:nvPr>
            <p:ph type="sldNum" idx="47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EC60D30A-2E47-40FF-BE32-9C74448F8B4F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11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ln w="0">
            <a:noFill/>
          </a:ln>
        </p:spPr>
      </p:sp>
      <p:sp>
        <p:nvSpPr>
          <p:cNvPr id="217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r>
              <a:rPr dirty="0"/>
              <a:t>COPYRIGHT (42:00–45:00)</a:t>
            </a:r>
          </a:p>
          <a:p>
            <a:r>
              <a:rPr dirty="0"/>
              <a:t>Tone: practical guidance, not legal advice.</a:t>
            </a:r>
          </a:p>
          <a:p>
            <a:r>
              <a:rPr dirty="0"/>
              <a:t>• I build from my lecture notes and assigned readings.</a:t>
            </a:r>
          </a:p>
          <a:p>
            <a:r>
              <a:rPr dirty="0"/>
              <a:t>• Content checks: Sources I use for content checks: Fuller’s 8th edition, Nemitz, and Howe &amp; Burton (pharmacology).</a:t>
            </a:r>
          </a:p>
          <a:p>
            <a:r>
              <a:rPr dirty="0"/>
              <a:t>• If you use publisher resources, stay inside your institution policy and your license.</a:t>
            </a:r>
          </a:p>
          <a:p>
            <a:r>
              <a:rPr dirty="0"/>
              <a:t>• Keep excerpts small, cite, don’t replace the textbook, keep it behind the LMS login.</a:t>
            </a:r>
          </a:p>
          <a:p>
            <a:r>
              <a:rPr dirty="0"/>
              <a:t>• When in doubt, link instead of copy.</a:t>
            </a:r>
          </a:p>
          <a:p>
            <a:endParaRPr dirty="0"/>
          </a:p>
        </p:txBody>
      </p:sp>
      <p:sp>
        <p:nvSpPr>
          <p:cNvPr id="218" name="PlaceHolder 3"/>
          <p:cNvSpPr>
            <a:spLocks noGrp="1"/>
          </p:cNvSpPr>
          <p:nvPr>
            <p:ph type="sldNum" idx="48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3CD72008-9287-49E2-9C1A-1A07514E1952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12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ln w="0">
            <a:noFill/>
          </a:ln>
        </p:spPr>
      </p:sp>
      <p:sp>
        <p:nvSpPr>
          <p:cNvPr id="223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USE THIS AS YOUR COPY AND PASTE SLIDE</a:t>
            </a: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• Tell them: if you are following along on your laptop, start here.</a:t>
            </a: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• Explain the key idea: you are forcing structure so the handout comes out clean.</a:t>
            </a: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• Emphasize: paste the Fuller excerpt. AI is not allowed to invent anything.</a:t>
            </a: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• Then run the voice cleanup prompt and the one page prompt.</a:t>
            </a:r>
          </a:p>
          <a:p>
            <a:pPr indent="0">
              <a:lnSpc>
                <a:spcPct val="100000"/>
              </a:lnSpc>
              <a:buNone/>
            </a:pP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4" name="PlaceHolder 3"/>
          <p:cNvSpPr>
            <a:spLocks noGrp="1"/>
          </p:cNvSpPr>
          <p:nvPr>
            <p:ph type="sldNum" idx="50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A2365F7A-578F-4E4C-B5EF-49ADC7C935DB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13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ln w="0">
            <a:noFill/>
          </a:ln>
        </p:spPr>
      </p:sp>
      <p:sp>
        <p:nvSpPr>
          <p:cNvPr id="220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CLOSE + Q&amp;A (45:00–50:00)</a:t>
            </a: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• Bring me a topic and your course expectations. I’ll show you how I turn it into a clean, consistent handout.</a:t>
            </a: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• Questions: what are you teaching next week, and what’s the pain point (time, consistency, layout, safety)?</a:t>
            </a:r>
          </a:p>
        </p:txBody>
      </p:sp>
      <p:sp>
        <p:nvSpPr>
          <p:cNvPr id="221" name="PlaceHolder 3"/>
          <p:cNvSpPr>
            <a:spLocks noGrp="1"/>
          </p:cNvSpPr>
          <p:nvPr>
            <p:ph type="sldNum" idx="49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5B805489-777C-41BC-BCDE-62FFAE450354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14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187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PROMISE (3:00 to 6:00)</a:t>
            </a: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• In this session you will leave with the workflow and the prompts.</a:t>
            </a: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• I will show real examples, then we will walk the sequence.</a:t>
            </a: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• There is a copy and paste slide for a General Surgery procedure handout using Fuller 8e.</a:t>
            </a: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• I am protecting question time, so stop me if something is unclear.</a:t>
            </a:r>
          </a:p>
          <a:p>
            <a:pPr indent="0">
              <a:lnSpc>
                <a:spcPct val="100000"/>
              </a:lnSpc>
              <a:buNone/>
            </a:pP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8" name="PlaceHolder 3"/>
          <p:cNvSpPr>
            <a:spLocks noGrp="1"/>
          </p:cNvSpPr>
          <p:nvPr>
            <p:ph type="sldNum" idx="38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E4BA9B1C-00BE-4408-B901-C4025FFA304A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ln w="0">
            <a:noFill/>
          </a:ln>
        </p:spPr>
      </p:sp>
      <p:sp>
        <p:nvSpPr>
          <p:cNvPr id="190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WHY (6:00 to 10:00)</a:t>
            </a: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• Some of you are skeptical about AI. That is healthy. I was too.</a:t>
            </a: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• What changed my mind was not fancy tech. It was the handouts getting better and faster.</a:t>
            </a: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• Students do not need more pages. They need clear steps and the same structure every week.</a:t>
            </a: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• When the format is consistent, students stop guessing what matters and start thinking like a surgical technologist.</a:t>
            </a: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• AI drafts the first version. The educator controls accuracy, safety, scope, and standards.</a:t>
            </a:r>
          </a:p>
          <a:p>
            <a:pPr indent="0">
              <a:lnSpc>
                <a:spcPct val="100000"/>
              </a:lnSpc>
              <a:buNone/>
            </a:pP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1" name="PlaceHolder 3"/>
          <p:cNvSpPr>
            <a:spLocks noGrp="1"/>
          </p:cNvSpPr>
          <p:nvPr>
            <p:ph type="sldNum" idx="39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B0619F1B-4E11-4D40-BC6F-5C601EF94E52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3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ln w="0">
            <a:noFill/>
          </a:ln>
        </p:spPr>
      </p:sp>
      <p:sp>
        <p:nvSpPr>
          <p:cNvPr id="193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REAL EXAMPLES (10:00–13:00)</a:t>
            </a: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• These are real files from my courses.</a:t>
            </a: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• The secret is the pattern: students learn the structure and stop guessing what matters.</a:t>
            </a: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• Built from my notes + assigned readings, then tightened to one usable page.</a:t>
            </a:r>
          </a:p>
        </p:txBody>
      </p:sp>
      <p:sp>
        <p:nvSpPr>
          <p:cNvPr id="194" name="PlaceHolder 3"/>
          <p:cNvSpPr>
            <a:spLocks noGrp="1"/>
          </p:cNvSpPr>
          <p:nvPr>
            <p:ph type="sldNum" idx="40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F06B94CA-3A8B-4B7F-A031-1F07466BE732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196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THE WORKFLOW (13:00–18:00)</a:t>
            </a: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Walk the 6 steps:</a:t>
            </a: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1 Give context</a:t>
            </a: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2 Lock the format</a:t>
            </a: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3 Draft fast</a:t>
            </a: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4 Tighten to your voice</a:t>
            </a: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5 Quality check</a:t>
            </a: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6 Finalize + publish</a:t>
            </a:r>
          </a:p>
          <a:p>
            <a:pPr indent="0">
              <a:lnSpc>
                <a:spcPct val="100000"/>
              </a:lnSpc>
              <a:buNone/>
            </a:pP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Key line:</a:t>
            </a: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• Steps 4 and 5 loop until it reads clean and stays safe.</a:t>
            </a: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• Format lock first so output is predictable.</a:t>
            </a:r>
          </a:p>
        </p:txBody>
      </p:sp>
      <p:sp>
        <p:nvSpPr>
          <p:cNvPr id="197" name="PlaceHolder 3"/>
          <p:cNvSpPr>
            <a:spLocks noGrp="1"/>
          </p:cNvSpPr>
          <p:nvPr>
            <p:ph type="sldNum" idx="41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91E8D9CE-88A6-4463-9787-364E19591149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ln w="0">
            <a:noFill/>
          </a:ln>
        </p:spPr>
      </p:sp>
      <p:sp>
        <p:nvSpPr>
          <p:cNvPr id="199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PROMPT 1 (18:00–22:00)</a:t>
            </a: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Explain:</a:t>
            </a: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• You’re not asking AI to be smart. You’re forcing structure.</a:t>
            </a: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Point out:</a:t>
            </a: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• Course level + topic + headings + formatting rules.</a:t>
            </a: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• Body text stays plain. Avoid dense blocks.</a:t>
            </a: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• Quality lock: scope, policy, IFU.</a:t>
            </a:r>
          </a:p>
        </p:txBody>
      </p:sp>
      <p:sp>
        <p:nvSpPr>
          <p:cNvPr id="200" name="PlaceHolder 3"/>
          <p:cNvSpPr>
            <a:spLocks noGrp="1"/>
          </p:cNvSpPr>
          <p:nvPr>
            <p:ph type="sldNum" idx="42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652F2907-EA95-4196-BDEB-DA06DF0B1E4B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6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202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PROMPT 2 (22:00–25:00)</a:t>
            </a: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• This is where generic output becomes your voice.</a:t>
            </a: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• Direct, instructional, remove filler, add white space.</a:t>
            </a: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• Use “surgical technologist.” No dashes.</a:t>
            </a:r>
          </a:p>
        </p:txBody>
      </p:sp>
      <p:sp>
        <p:nvSpPr>
          <p:cNvPr id="203" name="PlaceHolder 3"/>
          <p:cNvSpPr>
            <a:spLocks noGrp="1"/>
          </p:cNvSpPr>
          <p:nvPr>
            <p:ph type="sldNum" idx="43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8CD250DA-5495-4AE0-94E3-BBC7048448D6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7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205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r>
              <a:t>PROMPT 3 (25:00–28:00)</a:t>
            </a:r>
          </a:p>
          <a:p>
            <a:r>
              <a:t>• Most people keep too much. Students won’t read it.</a:t>
            </a:r>
          </a:p>
          <a:p>
            <a:r>
              <a:t>• Must-know for tomorrow. Nice-to-know goes to a small box or gets removed.</a:t>
            </a:r>
          </a:p>
          <a:p>
            <a:r>
              <a:t>• Goal: one page that is easy to follow.</a:t>
            </a:r>
          </a:p>
        </p:txBody>
      </p:sp>
      <p:sp>
        <p:nvSpPr>
          <p:cNvPr id="206" name="PlaceHolder 3"/>
          <p:cNvSpPr>
            <a:spLocks noGrp="1"/>
          </p:cNvSpPr>
          <p:nvPr>
            <p:ph type="sldNum" idx="44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9ACE627C-3D65-4A4F-BF97-2B212603E815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8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208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QUALITY CHECK (28:00–34:00)</a:t>
            </a: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This is the safety net:</a:t>
            </a: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• Accuracy</a:t>
            </a: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• Safety</a:t>
            </a: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• Scope</a:t>
            </a: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• Policy/IFU</a:t>
            </a: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• Readability</a:t>
            </a:r>
          </a:p>
          <a:p>
            <a:pPr indent="0">
              <a:lnSpc>
                <a:spcPct val="100000"/>
              </a:lnSpc>
              <a:buNone/>
            </a:pP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Key phrase:</a:t>
            </a: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• If it implies the wrong role, it’s unsafe even if the facts are correct.</a:t>
            </a:r>
          </a:p>
        </p:txBody>
      </p:sp>
      <p:sp>
        <p:nvSpPr>
          <p:cNvPr id="209" name="PlaceHolder 3"/>
          <p:cNvSpPr>
            <a:spLocks noGrp="1"/>
          </p:cNvSpPr>
          <p:nvPr>
            <p:ph type="sldNum" idx="45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AA231115-14D8-4ADD-A82A-580162FDB41D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9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5100264-4DAF-4AAC-A1A5-E1717C844608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4"/>
          </p:nvPr>
        </p:nvSpPr>
        <p:spPr/>
        <p:txBody>
          <a:bodyPr/>
          <a:lstStyle/>
          <a:p>
            <a:fld id="{45947E2C-6CC8-42C9-A3E8-36E1B8DCD234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7"/>
          </p:nvPr>
        </p:nvSpPr>
        <p:spPr/>
        <p:txBody>
          <a:bodyPr/>
          <a:lstStyle/>
          <a:p>
            <a:fld id="{B0AA98B7-DB10-43DC-B839-D4DCA669074D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subTitle"/>
          </p:nvPr>
        </p:nvSpPr>
        <p:spPr>
          <a:xfrm>
            <a:off x="609120" y="1604520"/>
            <a:ext cx="1096956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7"/>
          </p:nvPr>
        </p:nvSpPr>
        <p:spPr/>
        <p:txBody>
          <a:bodyPr/>
          <a:lstStyle/>
          <a:p>
            <a:fld id="{39925965-8275-4EC6-BA25-42F1BD9F2CC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2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457200">
              <a:lnSpc>
                <a:spcPct val="10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</a:p>
        </p:txBody>
      </p:sp>
      <p:sp>
        <p:nvSpPr>
          <p:cNvPr id="5" name="PlaceHolder 2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49B3E7C7-C9BD-47DF-A9E3-09D79DED35EF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457200">
              <a:lnSpc>
                <a:spcPct val="10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</a:p>
        </p:txBody>
      </p:sp>
      <p:sp>
        <p:nvSpPr>
          <p:cNvPr id="46" name="PlaceHolder 2"/>
          <p:cNvSpPr>
            <a:spLocks noGrp="1"/>
          </p:cNvSpPr>
          <p:nvPr>
            <p:ph type="dt" idx="22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ftr" idx="23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48" name="PlaceHolder 4"/>
          <p:cNvSpPr>
            <a:spLocks noGrp="1"/>
          </p:cNvSpPr>
          <p:nvPr>
            <p:ph type="sldNum" idx="24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E411B135-D2BA-4BAC-B7EF-C7C8152EA355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 type="body"/>
          </p:nvPr>
        </p:nvSpPr>
        <p:spPr>
          <a:xfrm>
            <a:off x="609120" y="1604520"/>
            <a:ext cx="1096956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dt" idx="25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ftr" idx="26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53" name="PlaceHolder 3"/>
          <p:cNvSpPr>
            <a:spLocks noGrp="1"/>
          </p:cNvSpPr>
          <p:nvPr>
            <p:ph type="sldNum" idx="27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F5F53CF2-0F47-4F5C-B51C-019E6F514A73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the title text format</a:t>
            </a:r>
          </a:p>
        </p:txBody>
      </p:sp>
      <p:sp>
        <p:nvSpPr>
          <p:cNvPr id="55" name="PlaceHolder 5"/>
          <p:cNvSpPr>
            <a:spLocks noGrp="1"/>
          </p:cNvSpPr>
          <p:nvPr>
            <p:ph type="body"/>
          </p:nvPr>
        </p:nvSpPr>
        <p:spPr>
          <a:xfrm>
            <a:off x="609120" y="1604520"/>
            <a:ext cx="1096956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7200" y="272880"/>
            <a:ext cx="3007800" cy="116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en-US" sz="2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3575160" y="272880"/>
            <a:ext cx="5111280" cy="585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432000" indent="-32400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</a:p>
          <a:p>
            <a:pPr marL="864000" lvl="1" indent="-32400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</a:p>
          <a:p>
            <a:pPr marL="1296000" lvl="2" indent="-2880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</a:p>
          <a:p>
            <a:pPr marL="1728000" lvl="3" indent="-2160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</a:p>
          <a:p>
            <a:pPr marL="2160000" lvl="4" indent="-2160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457200" y="1434960"/>
            <a:ext cx="3007800" cy="4690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spcBef>
                <a:spcPts val="281"/>
              </a:spcBef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</a:p>
        </p:txBody>
      </p:sp>
      <p:sp>
        <p:nvSpPr>
          <p:cNvPr id="61" name="PlaceHolder 4"/>
          <p:cNvSpPr>
            <a:spLocks noGrp="1"/>
          </p:cNvSpPr>
          <p:nvPr>
            <p:ph type="dt" idx="28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5"/>
          <p:cNvSpPr>
            <a:spLocks noGrp="1"/>
          </p:cNvSpPr>
          <p:nvPr>
            <p:ph type="ftr" idx="29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63" name="PlaceHolder 6"/>
          <p:cNvSpPr>
            <a:spLocks noGrp="1"/>
          </p:cNvSpPr>
          <p:nvPr>
            <p:ph type="sldNum" idx="30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7385BFEB-BA04-44C6-9BB5-F3E59E664D4B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1792440" y="4800600"/>
            <a:ext cx="5486040" cy="566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en-US" sz="2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1792440" y="61272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Seventh Outline Level</a:t>
            </a: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1792440" y="5367240"/>
            <a:ext cx="5486040" cy="804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spcBef>
                <a:spcPts val="281"/>
              </a:spcBef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</a:p>
        </p:txBody>
      </p:sp>
      <p:sp>
        <p:nvSpPr>
          <p:cNvPr id="67" name="PlaceHolder 4"/>
          <p:cNvSpPr>
            <a:spLocks noGrp="1"/>
          </p:cNvSpPr>
          <p:nvPr>
            <p:ph type="dt" idx="3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ftr" idx="3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69" name="PlaceHolder 6"/>
          <p:cNvSpPr>
            <a:spLocks noGrp="1"/>
          </p:cNvSpPr>
          <p:nvPr>
            <p:ph type="sldNum" idx="3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05262461-5F99-487A-8944-9BCF1B190580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Picture 7" descr="nashville_broadway_night.jpeg"/>
          <p:cNvPicPr/>
          <p:nvPr/>
        </p:nvPicPr>
        <p:blipFill>
          <a:blip r:embed="rId3"/>
          <a:stretch/>
        </p:blipFill>
        <p:spPr>
          <a:xfrm>
            <a:off x="0" y="0"/>
            <a:ext cx="12188520" cy="6857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7" name="Rectangle 1"/>
          <p:cNvSpPr/>
          <p:nvPr/>
        </p:nvSpPr>
        <p:spPr>
          <a:xfrm>
            <a:off x="594360" y="822960"/>
            <a:ext cx="6126120" cy="5211720"/>
          </a:xfrm>
          <a:prstGeom prst="rect">
            <a:avLst/>
          </a:prstGeom>
          <a:solidFill>
            <a:srgbClr val="FFFFFF"/>
          </a:solidFill>
          <a:ln w="25560">
            <a:solidFill>
              <a:srgbClr val="00634C"/>
            </a:solidFill>
            <a:round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78" name="TextBox 2"/>
          <p:cNvSpPr/>
          <p:nvPr/>
        </p:nvSpPr>
        <p:spPr>
          <a:xfrm>
            <a:off x="914400" y="1143000"/>
            <a:ext cx="5486040" cy="82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4800" b="1" u="none" strike="noStrike">
                <a:solidFill>
                  <a:srgbClr val="1F1F1F"/>
                </a:solidFill>
                <a:effectLst/>
                <a:uFillTx/>
                <a:latin typeface="Calibri"/>
              </a:rPr>
              <a:t>Teaching Smarter,</a:t>
            </a:r>
            <a:endParaRPr lang="en-US" sz="4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TextBox 3"/>
          <p:cNvSpPr/>
          <p:nvPr/>
        </p:nvSpPr>
        <p:spPr>
          <a:xfrm>
            <a:off x="914400" y="1920240"/>
            <a:ext cx="5486040" cy="944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sz="2800" b="1" u="none">
                <a:solidFill>
                  <a:srgbClr val="1F1F1F"/>
                </a:solidFill>
                <a:latin typeface="Calibri"/>
              </a:rPr>
              <a:t>How AI-Powered Handouts are Revolutionizing Surgical Tech Classrooms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TextBox 4"/>
          <p:cNvSpPr/>
          <p:nvPr/>
        </p:nvSpPr>
        <p:spPr>
          <a:xfrm>
            <a:off x="914400" y="3246120"/>
            <a:ext cx="54860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2000" b="0" u="none" strike="noStrike">
                <a:solidFill>
                  <a:srgbClr val="555555"/>
                </a:solidFill>
                <a:effectLst/>
                <a:uFillTx/>
                <a:latin typeface="Calibri"/>
              </a:rPr>
              <a:t>John Ratliff, MHA, CST, FAST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TextBox 5"/>
          <p:cNvSpPr/>
          <p:nvPr/>
        </p:nvSpPr>
        <p:spPr>
          <a:xfrm>
            <a:off x="914400" y="3611880"/>
            <a:ext cx="5760360" cy="30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1400" b="0" u="none" strike="noStrike">
                <a:solidFill>
                  <a:srgbClr val="555555"/>
                </a:solidFill>
                <a:effectLst/>
                <a:uFillTx/>
                <a:latin typeface="Calibri"/>
              </a:rPr>
              <a:t>2026 AST Educators Conference | February 6–7, 2026 | Nashville, TN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Rectangle 6"/>
          <p:cNvSpPr/>
          <p:nvPr/>
        </p:nvSpPr>
        <p:spPr>
          <a:xfrm>
            <a:off x="594360" y="5806440"/>
            <a:ext cx="6126120" cy="273960"/>
          </a:xfrm>
          <a:prstGeom prst="rect">
            <a:avLst/>
          </a:prstGeom>
          <a:solidFill>
            <a:srgbClr val="00634C"/>
          </a:solidFill>
          <a:ln w="9360"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"/>
          <p:cNvSpPr/>
          <p:nvPr/>
        </p:nvSpPr>
        <p:spPr>
          <a:xfrm>
            <a:off x="0" y="0"/>
            <a:ext cx="12188520" cy="566640"/>
          </a:xfrm>
          <a:prstGeom prst="rect">
            <a:avLst/>
          </a:prstGeom>
          <a:solidFill>
            <a:srgbClr val="00634C"/>
          </a:solidFill>
          <a:ln w="9360"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51" name="TextBox 2"/>
          <p:cNvSpPr/>
          <p:nvPr/>
        </p:nvSpPr>
        <p:spPr>
          <a:xfrm>
            <a:off x="640080" y="109800"/>
            <a:ext cx="3541320" cy="425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22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Live demo (beginner version)</a:t>
            </a:r>
            <a:endParaRPr lang="en-US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2" name="TextBox 3"/>
          <p:cNvSpPr/>
          <p:nvPr/>
        </p:nvSpPr>
        <p:spPr>
          <a:xfrm>
            <a:off x="640080" y="713160"/>
            <a:ext cx="3146400" cy="30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1400" b="0" u="none" strike="noStrike">
                <a:solidFill>
                  <a:srgbClr val="555555"/>
                </a:solidFill>
                <a:effectLst/>
                <a:uFillTx/>
                <a:latin typeface="Calibri"/>
              </a:rPr>
              <a:t>What to do on screen in under 5 minutes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3" name="Rectangle 4"/>
          <p:cNvSpPr/>
          <p:nvPr/>
        </p:nvSpPr>
        <p:spPr>
          <a:xfrm>
            <a:off x="0" y="6711840"/>
            <a:ext cx="12188520" cy="54360"/>
          </a:xfrm>
          <a:prstGeom prst="rect">
            <a:avLst/>
          </a:prstGeom>
          <a:solidFill>
            <a:srgbClr val="00634C"/>
          </a:solidFill>
          <a:ln w="9360"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720" rIns="90000" bIns="972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54" name="TextBox 5"/>
          <p:cNvSpPr/>
          <p:nvPr/>
        </p:nvSpPr>
        <p:spPr>
          <a:xfrm>
            <a:off x="640080" y="6473880"/>
            <a:ext cx="2199960" cy="243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1000" b="0" u="none" strike="noStrike">
                <a:solidFill>
                  <a:srgbClr val="555555"/>
                </a:solidFill>
                <a:effectLst/>
                <a:uFillTx/>
                <a:latin typeface="Calibri"/>
              </a:rPr>
              <a:t>Teaching Smarter • AST Educators 2026</a:t>
            </a:r>
            <a:endParaRPr lang="en-US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Rounded Rectangle 6"/>
          <p:cNvSpPr/>
          <p:nvPr/>
        </p:nvSpPr>
        <p:spPr>
          <a:xfrm>
            <a:off x="822960" y="1325880"/>
            <a:ext cx="10606680" cy="50745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5840">
            <a:solidFill>
              <a:srgbClr val="EEF0F2"/>
            </a:solidFill>
            <a:round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56" name="TextBox 7"/>
          <p:cNvSpPr/>
          <p:nvPr/>
        </p:nvSpPr>
        <p:spPr>
          <a:xfrm>
            <a:off x="1143000" y="1645920"/>
            <a:ext cx="9966600" cy="4571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5000"/>
              </a:lnSpc>
              <a:spcAft>
                <a:spcPts val="601"/>
              </a:spcAft>
            </a:pPr>
            <a:r>
              <a:rPr lang="en-US" sz="2800" b="0" u="none" strike="noStrike">
                <a:solidFill>
                  <a:srgbClr val="1F1F1F"/>
                </a:solidFill>
                <a:effectLst/>
                <a:uFillTx/>
                <a:latin typeface="Calibri"/>
              </a:rPr>
              <a:t>Paste your topic and course level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5000"/>
              </a:lnSpc>
              <a:spcAft>
                <a:spcPts val="601"/>
              </a:spcAft>
            </a:pPr>
            <a:r>
              <a:rPr lang="en-US" sz="2800" b="0" u="none" strike="noStrike">
                <a:solidFill>
                  <a:srgbClr val="1F1F1F"/>
                </a:solidFill>
                <a:effectLst/>
                <a:uFillTx/>
                <a:latin typeface="Calibri"/>
              </a:rPr>
              <a:t>Run Prompt 1 to generate the draft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5000"/>
              </a:lnSpc>
              <a:spcAft>
                <a:spcPts val="601"/>
              </a:spcAft>
            </a:pPr>
            <a:r>
              <a:rPr lang="en-US" sz="2800" b="0" u="none" strike="noStrike">
                <a:solidFill>
                  <a:srgbClr val="1F1F1F"/>
                </a:solidFill>
                <a:effectLst/>
                <a:uFillTx/>
                <a:latin typeface="Calibri"/>
              </a:rPr>
              <a:t>Run Prompt 2 to match your voice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5000"/>
              </a:lnSpc>
              <a:spcAft>
                <a:spcPts val="601"/>
              </a:spcAft>
            </a:pPr>
            <a:r>
              <a:rPr lang="en-US" sz="2800" b="0" u="none" strike="noStrike">
                <a:solidFill>
                  <a:srgbClr val="1F1F1F"/>
                </a:solidFill>
                <a:effectLst/>
                <a:uFillTx/>
                <a:latin typeface="Calibri"/>
              </a:rPr>
              <a:t>Run Prompt 3 to cut it to one page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5000"/>
              </a:lnSpc>
              <a:spcAft>
                <a:spcPts val="601"/>
              </a:spcAft>
            </a:pPr>
            <a:r>
              <a:rPr lang="en-US" sz="2800" b="0" u="none" strike="noStrike">
                <a:solidFill>
                  <a:srgbClr val="1F1F1F"/>
                </a:solidFill>
                <a:effectLst/>
                <a:uFillTx/>
                <a:latin typeface="Calibri"/>
              </a:rPr>
              <a:t>Run the 60 second quality check before posting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TextBox 156"/>
          <p:cNvSpPr txBox="1"/>
          <p:nvPr/>
        </p:nvSpPr>
        <p:spPr>
          <a:xfrm>
            <a:off x="822960" y="4983480"/>
            <a:ext cx="1072578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 dirty="0">
                <a:solidFill>
                  <a:srgbClr val="00634C"/>
                </a:solidFill>
              </a:rPr>
              <a:t>Prompt 1 is slide 6 (context + format lock).  Prompt 2 is slide 7 (match your voice).  Prompt 3 is slide 8 (cut to high yield).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Rectangle 1"/>
          <p:cNvSpPr/>
          <p:nvPr/>
        </p:nvSpPr>
        <p:spPr>
          <a:xfrm>
            <a:off x="0" y="0"/>
            <a:ext cx="12188520" cy="566640"/>
          </a:xfrm>
          <a:prstGeom prst="rect">
            <a:avLst/>
          </a:prstGeom>
          <a:solidFill>
            <a:srgbClr val="00634C"/>
          </a:solidFill>
          <a:ln w="9360"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58" name="TextBox 2"/>
          <p:cNvSpPr/>
          <p:nvPr/>
        </p:nvSpPr>
        <p:spPr>
          <a:xfrm>
            <a:off x="640080" y="109800"/>
            <a:ext cx="4253400" cy="425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22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Make it look professional in Canvas</a:t>
            </a:r>
            <a:endParaRPr lang="en-US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TextBox 3"/>
          <p:cNvSpPr/>
          <p:nvPr/>
        </p:nvSpPr>
        <p:spPr>
          <a:xfrm>
            <a:off x="640080" y="713160"/>
            <a:ext cx="2354040" cy="30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1400" b="0" u="none" strike="noStrike">
                <a:solidFill>
                  <a:srgbClr val="555555"/>
                </a:solidFill>
                <a:effectLst/>
                <a:uFillTx/>
                <a:latin typeface="Calibri"/>
              </a:rPr>
              <a:t>Simple rules that keep it clean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0" name="Rectangle 4"/>
          <p:cNvSpPr/>
          <p:nvPr/>
        </p:nvSpPr>
        <p:spPr>
          <a:xfrm>
            <a:off x="0" y="6711840"/>
            <a:ext cx="12188520" cy="54360"/>
          </a:xfrm>
          <a:prstGeom prst="rect">
            <a:avLst/>
          </a:prstGeom>
          <a:solidFill>
            <a:srgbClr val="00634C"/>
          </a:solidFill>
          <a:ln w="9360"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720" rIns="90000" bIns="972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61" name="TextBox 5"/>
          <p:cNvSpPr/>
          <p:nvPr/>
        </p:nvSpPr>
        <p:spPr>
          <a:xfrm>
            <a:off x="640080" y="6473880"/>
            <a:ext cx="2199960" cy="243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1000" b="0" u="none" strike="noStrike">
                <a:solidFill>
                  <a:srgbClr val="555555"/>
                </a:solidFill>
                <a:effectLst/>
                <a:uFillTx/>
                <a:latin typeface="Calibri"/>
              </a:rPr>
              <a:t>Teaching Smarter • AST Educators 2026</a:t>
            </a:r>
            <a:endParaRPr lang="en-US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2" name="Rounded Rectangle 6"/>
          <p:cNvSpPr/>
          <p:nvPr/>
        </p:nvSpPr>
        <p:spPr>
          <a:xfrm>
            <a:off x="822960" y="1325880"/>
            <a:ext cx="10606680" cy="50745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5840">
            <a:solidFill>
              <a:srgbClr val="EEF0F2"/>
            </a:solidFill>
            <a:round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63" name="TextBox 7"/>
          <p:cNvSpPr/>
          <p:nvPr/>
        </p:nvSpPr>
        <p:spPr>
          <a:xfrm>
            <a:off x="1143000" y="1645920"/>
            <a:ext cx="9966600" cy="4571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5000"/>
              </a:lnSpc>
              <a:spcAft>
                <a:spcPts val="601"/>
              </a:spcAft>
            </a:pPr>
            <a:r>
              <a:rPr lang="en-US" sz="2600" b="0" u="none" strike="noStrike" dirty="0">
                <a:solidFill>
                  <a:srgbClr val="1F1F1F"/>
                </a:solidFill>
                <a:effectLst/>
                <a:uFillTx/>
                <a:latin typeface="Calibri"/>
              </a:rPr>
              <a:t>Use one font and consistent sizes (Calibri works)</a:t>
            </a:r>
            <a:endParaRPr lang="en-US" sz="2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5000"/>
              </a:lnSpc>
              <a:spcAft>
                <a:spcPts val="601"/>
              </a:spcAft>
            </a:pPr>
            <a:r>
              <a:rPr lang="en-US" sz="2600" b="0" u="none" strike="noStrike" dirty="0">
                <a:solidFill>
                  <a:srgbClr val="1F1F1F"/>
                </a:solidFill>
                <a:effectLst/>
                <a:uFillTx/>
                <a:latin typeface="Calibri"/>
              </a:rPr>
              <a:t>Avoid crowded boxes and tiny text</a:t>
            </a:r>
            <a:endParaRPr lang="en-US" sz="2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5000"/>
              </a:lnSpc>
              <a:spcAft>
                <a:spcPts val="601"/>
              </a:spcAft>
            </a:pPr>
            <a:r>
              <a:rPr lang="en-US" sz="2600" b="0" u="none" strike="noStrike" dirty="0">
                <a:solidFill>
                  <a:srgbClr val="1F1F1F"/>
                </a:solidFill>
                <a:effectLst/>
                <a:uFillTx/>
                <a:latin typeface="Calibri"/>
              </a:rPr>
              <a:t>Use headings in the same order every week</a:t>
            </a:r>
            <a:endParaRPr lang="en-US" sz="2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5000"/>
              </a:lnSpc>
              <a:spcAft>
                <a:spcPts val="601"/>
              </a:spcAft>
            </a:pPr>
            <a:r>
              <a:rPr lang="en-US" sz="2600" b="0" u="none" strike="noStrike" dirty="0">
                <a:solidFill>
                  <a:srgbClr val="1F1F1F"/>
                </a:solidFill>
                <a:effectLst/>
                <a:uFillTx/>
                <a:latin typeface="Calibri"/>
              </a:rPr>
              <a:t>Test inside Canvas before you publish</a:t>
            </a:r>
            <a:endParaRPr lang="en-US" sz="2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Rectangle 1"/>
          <p:cNvSpPr/>
          <p:nvPr/>
        </p:nvSpPr>
        <p:spPr>
          <a:xfrm>
            <a:off x="0" y="0"/>
            <a:ext cx="12188520" cy="566640"/>
          </a:xfrm>
          <a:prstGeom prst="rect">
            <a:avLst/>
          </a:prstGeom>
          <a:solidFill>
            <a:srgbClr val="00634C"/>
          </a:solidFill>
          <a:ln w="9360"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65" name="TextBox 2"/>
          <p:cNvSpPr/>
          <p:nvPr/>
        </p:nvSpPr>
        <p:spPr>
          <a:xfrm>
            <a:off x="640080" y="109800"/>
            <a:ext cx="3256920" cy="425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22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Copyright &amp; classroom use</a:t>
            </a:r>
            <a:endParaRPr lang="en-US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6" name="TextBox 3"/>
          <p:cNvSpPr/>
          <p:nvPr/>
        </p:nvSpPr>
        <p:spPr>
          <a:xfrm>
            <a:off x="640080" y="713160"/>
            <a:ext cx="2821680" cy="30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1400" b="0" u="none" strike="noStrike">
                <a:solidFill>
                  <a:srgbClr val="555555"/>
                </a:solidFill>
                <a:effectLst/>
                <a:uFillTx/>
                <a:latin typeface="Calibri"/>
              </a:rPr>
              <a:t>Practical guardrails (not legal advice)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7" name="Rectangle 4"/>
          <p:cNvSpPr/>
          <p:nvPr/>
        </p:nvSpPr>
        <p:spPr>
          <a:xfrm>
            <a:off x="0" y="6711840"/>
            <a:ext cx="12188520" cy="54360"/>
          </a:xfrm>
          <a:prstGeom prst="rect">
            <a:avLst/>
          </a:prstGeom>
          <a:solidFill>
            <a:srgbClr val="00634C"/>
          </a:solidFill>
          <a:ln w="9360"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720" rIns="90000" bIns="972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68" name="TextBox 5"/>
          <p:cNvSpPr/>
          <p:nvPr/>
        </p:nvSpPr>
        <p:spPr>
          <a:xfrm>
            <a:off x="640080" y="6473880"/>
            <a:ext cx="2199960" cy="243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1000" b="0" u="none" strike="noStrike">
                <a:solidFill>
                  <a:srgbClr val="555555"/>
                </a:solidFill>
                <a:effectLst/>
                <a:uFillTx/>
                <a:latin typeface="Calibri"/>
              </a:rPr>
              <a:t>Teaching Smarter • AST Educators 2026</a:t>
            </a:r>
            <a:endParaRPr lang="en-US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9" name="Rounded Rectangle 6"/>
          <p:cNvSpPr/>
          <p:nvPr/>
        </p:nvSpPr>
        <p:spPr>
          <a:xfrm>
            <a:off x="822960" y="1325880"/>
            <a:ext cx="10606680" cy="50745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5840">
            <a:solidFill>
              <a:srgbClr val="EEF0F2"/>
            </a:solidFill>
            <a:round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70" name="TextBox 7"/>
          <p:cNvSpPr/>
          <p:nvPr/>
        </p:nvSpPr>
        <p:spPr>
          <a:xfrm>
            <a:off x="1143000" y="1645920"/>
            <a:ext cx="9966600" cy="3840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5000"/>
              </a:lnSpc>
              <a:spcAft>
                <a:spcPts val="601"/>
              </a:spcAft>
            </a:pPr>
            <a:r>
              <a:rPr lang="en-US" sz="2200" b="0" u="none" strike="noStrike">
                <a:solidFill>
                  <a:srgbClr val="1F1F1F"/>
                </a:solidFill>
                <a:effectLst/>
                <a:uFillTx/>
                <a:latin typeface="Calibri"/>
              </a:rPr>
              <a:t>Use your own notes first. If you use publisher resources, stay inside your license and institution policy.</a:t>
            </a:r>
            <a:endParaRPr lang="en-US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5000"/>
              </a:lnSpc>
              <a:spcAft>
                <a:spcPts val="601"/>
              </a:spcAft>
            </a:pPr>
            <a:r>
              <a:rPr lang="en-US" sz="2200" b="0" u="none" strike="noStrike">
                <a:solidFill>
                  <a:srgbClr val="1F1F1F"/>
                </a:solidFill>
                <a:effectLst/>
                <a:uFillTx/>
                <a:latin typeface="Calibri"/>
              </a:rPr>
              <a:t>Keep excerpts small and purposeful. Do not recreate chapters or replace the textbook.</a:t>
            </a:r>
            <a:endParaRPr lang="en-US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5000"/>
              </a:lnSpc>
              <a:spcAft>
                <a:spcPts val="601"/>
              </a:spcAft>
            </a:pPr>
            <a:r>
              <a:rPr lang="en-US" sz="2200" b="0" u="none" strike="noStrike">
                <a:solidFill>
                  <a:srgbClr val="1F1F1F"/>
                </a:solidFill>
                <a:effectLst/>
                <a:uFillTx/>
                <a:latin typeface="Calibri"/>
              </a:rPr>
              <a:t>Cite your source materials (title, edition, chapter, figure).</a:t>
            </a:r>
            <a:endParaRPr lang="en-US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5000"/>
              </a:lnSpc>
              <a:spcAft>
                <a:spcPts val="601"/>
              </a:spcAft>
            </a:pPr>
            <a:r>
              <a:rPr lang="en-US" sz="2200" b="0" u="none" strike="noStrike">
                <a:solidFill>
                  <a:srgbClr val="1F1F1F"/>
                </a:solidFill>
                <a:effectLst/>
                <a:uFillTx/>
                <a:latin typeface="Calibri"/>
              </a:rPr>
              <a:t>Keep materials behind the LMS login. Do not post publisher content publicly.</a:t>
            </a:r>
            <a:endParaRPr lang="en-US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5000"/>
              </a:lnSpc>
              <a:spcAft>
                <a:spcPts val="601"/>
              </a:spcAft>
            </a:pPr>
            <a:r>
              <a:rPr lang="en-US" sz="2200" b="0" u="none" strike="noStrike">
                <a:solidFill>
                  <a:srgbClr val="1F1F1F"/>
                </a:solidFill>
                <a:effectLst/>
                <a:uFillTx/>
                <a:latin typeface="Calibri"/>
              </a:rPr>
              <a:t>When in doubt, link to the publisher resource instead of copying it.</a:t>
            </a:r>
            <a:endParaRPr lang="en-US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1" name="TextBox 8"/>
          <p:cNvSpPr/>
          <p:nvPr/>
        </p:nvSpPr>
        <p:spPr>
          <a:xfrm>
            <a:off x="1143000" y="5054940"/>
            <a:ext cx="9966600" cy="30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r>
              <a:rPr dirty="0"/>
              <a:t>References: 17 U.S.C. §107 (Fair Use) and §110 (Teaching exemptions). Check your institution policy/licensing.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457200" y="274681"/>
            <a:ext cx="10644554" cy="616274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457200">
              <a:lnSpc>
                <a:spcPct val="100000"/>
              </a:lnSpc>
              <a:buNone/>
            </a:pPr>
            <a:r>
              <a:rPr lang="en-US" sz="34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Copy, paste: General Surgery procedure handout</a:t>
            </a:r>
          </a:p>
        </p:txBody>
      </p:sp>
      <p:sp>
        <p:nvSpPr>
          <p:cNvPr id="181" name="TextBox 2"/>
          <p:cNvSpPr/>
          <p:nvPr/>
        </p:nvSpPr>
        <p:spPr>
          <a:xfrm>
            <a:off x="641594" y="890955"/>
            <a:ext cx="11090031" cy="584630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16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You are helping me create a one page student handout for surgical technology.</a:t>
            </a:r>
            <a:endParaRPr lang="en-US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endParaRPr lang="en-US" sz="1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lang="en-US" sz="16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Course level: SUR 122AB (second semester) or CST review.</a:t>
            </a:r>
            <a:endParaRPr lang="en-US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lang="en-US" sz="16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Topic: [procedure name], general surgery.</a:t>
            </a:r>
            <a:endParaRPr lang="en-US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lang="en-US" sz="16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Source: I will paste the key section from Fuller’s 8th edition. Use ONLY what I paste.</a:t>
            </a:r>
            <a:endParaRPr lang="en-US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endParaRPr lang="en-US" sz="1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lang="en-US" sz="16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Format lock (use these headings in this order):</a:t>
            </a:r>
            <a:endParaRPr lang="en-US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lang="en-US" sz="16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1. Overview (1 to 2 sentences)</a:t>
            </a:r>
            <a:endParaRPr lang="en-US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lang="en-US" sz="16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2. Indications and anatomy focus (high yield)</a:t>
            </a:r>
            <a:endParaRPr lang="en-US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lang="en-US" sz="16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3. Anesthesia and positioning</a:t>
            </a:r>
            <a:endParaRPr lang="en-US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lang="en-US" sz="16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4. Prep and drape (what matters, what to watch for)</a:t>
            </a:r>
            <a:endParaRPr lang="en-US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lang="en-US" sz="16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5. Key instruments and supplies (grouped, not a long random list)</a:t>
            </a:r>
            <a:endParaRPr lang="en-US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lang="en-US" sz="16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6. Step by step case flow (major steps only)</a:t>
            </a:r>
            <a:endParaRPr lang="en-US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lang="en-US" sz="16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7. Safety watch outs (counts, specimen, sharps, positioning, energy, drains)</a:t>
            </a:r>
            <a:endParaRPr lang="en-US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lang="en-US" sz="16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8. Quick check (5 questions students should be able to answer)</a:t>
            </a:r>
            <a:endParaRPr lang="en-US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endParaRPr lang="en-US" sz="1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lang="en-US" sz="16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Rules:</a:t>
            </a:r>
            <a:endParaRPr lang="en-US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lang="en-US" sz="16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Lists and short paragraphs only. No dense blocks. Use white space.</a:t>
            </a:r>
            <a:endParaRPr lang="en-US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lang="en-US" sz="16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Headings can be bold. Body text should not be bold.</a:t>
            </a:r>
            <a:endParaRPr lang="en-US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lang="en-US" sz="16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Use the term surgical technologist.</a:t>
            </a:r>
            <a:endParaRPr lang="en-US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lang="en-US" sz="16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No dashes.</a:t>
            </a:r>
            <a:endParaRPr lang="en-US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lang="en-US" sz="16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Stay inside the surgical technologist scope</a:t>
            </a:r>
            <a:r>
              <a:rPr lang="en-US" sz="1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. </a:t>
            </a:r>
          </a:p>
          <a:p>
            <a:pPr defTabSz="457200">
              <a:lnSpc>
                <a:spcPct val="100000"/>
              </a:lnSpc>
            </a:pPr>
            <a:r>
              <a:rPr lang="en-US" sz="1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Output</a:t>
            </a:r>
            <a:r>
              <a:rPr lang="en-US" sz="16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: paste ready handout.</a:t>
            </a:r>
            <a:endParaRPr lang="en-US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2" name="TextBox 3"/>
          <p:cNvSpPr/>
          <p:nvPr/>
        </p:nvSpPr>
        <p:spPr>
          <a:xfrm>
            <a:off x="9458178" y="5979941"/>
            <a:ext cx="2613600" cy="273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1200" b="0" u="none" strike="noStrike" dirty="0">
                <a:solidFill>
                  <a:srgbClr val="00634C"/>
                </a:solidFill>
                <a:effectLst/>
                <a:uFillTx/>
                <a:latin typeface="Calibri"/>
              </a:rPr>
              <a:t>Teaching Smarter • AST Educators 2026</a:t>
            </a:r>
            <a:endParaRPr lang="en-US" sz="12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"/>
          <p:cNvSpPr/>
          <p:nvPr/>
        </p:nvSpPr>
        <p:spPr>
          <a:xfrm>
            <a:off x="0" y="0"/>
            <a:ext cx="12188520" cy="566640"/>
          </a:xfrm>
          <a:prstGeom prst="rect">
            <a:avLst/>
          </a:prstGeom>
          <a:solidFill>
            <a:srgbClr val="00634C"/>
          </a:solidFill>
          <a:ln w="9360"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73" name="TextBox 2"/>
          <p:cNvSpPr/>
          <p:nvPr/>
        </p:nvSpPr>
        <p:spPr>
          <a:xfrm>
            <a:off x="640080" y="109800"/>
            <a:ext cx="998640" cy="425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22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Thanks</a:t>
            </a:r>
            <a:endParaRPr lang="en-US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TextBox 3"/>
          <p:cNvSpPr/>
          <p:nvPr/>
        </p:nvSpPr>
        <p:spPr>
          <a:xfrm>
            <a:off x="640080" y="713160"/>
            <a:ext cx="2824200" cy="30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1400" b="0" u="none" strike="noStrike">
                <a:solidFill>
                  <a:srgbClr val="555555"/>
                </a:solidFill>
                <a:effectLst/>
                <a:uFillTx/>
                <a:latin typeface="Calibri"/>
              </a:rPr>
              <a:t>Questions? Show me what you built.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Rectangle 4"/>
          <p:cNvSpPr/>
          <p:nvPr/>
        </p:nvSpPr>
        <p:spPr>
          <a:xfrm>
            <a:off x="0" y="6711840"/>
            <a:ext cx="12188520" cy="54360"/>
          </a:xfrm>
          <a:prstGeom prst="rect">
            <a:avLst/>
          </a:prstGeom>
          <a:solidFill>
            <a:srgbClr val="00634C"/>
          </a:solidFill>
          <a:ln w="9360"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720" rIns="90000" bIns="972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76" name="TextBox 5"/>
          <p:cNvSpPr/>
          <p:nvPr/>
        </p:nvSpPr>
        <p:spPr>
          <a:xfrm>
            <a:off x="640080" y="6473880"/>
            <a:ext cx="2199960" cy="243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1000" b="0" u="none" strike="noStrike">
                <a:solidFill>
                  <a:srgbClr val="555555"/>
                </a:solidFill>
                <a:effectLst/>
                <a:uFillTx/>
                <a:latin typeface="Calibri"/>
              </a:rPr>
              <a:t>Teaching Smarter • AST Educators 2026</a:t>
            </a:r>
            <a:endParaRPr lang="en-US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7" name="TextBox 6"/>
          <p:cNvSpPr/>
          <p:nvPr/>
        </p:nvSpPr>
        <p:spPr>
          <a:xfrm>
            <a:off x="822960" y="1691640"/>
            <a:ext cx="10972440" cy="639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3600" b="1" u="none" strike="noStrike">
                <a:solidFill>
                  <a:srgbClr val="1F1F1F"/>
                </a:solidFill>
                <a:effectLst/>
                <a:uFillTx/>
                <a:latin typeface="Calibri"/>
              </a:rPr>
              <a:t>John Ratliff, MHA, CST, FAST</a:t>
            </a:r>
            <a:endParaRPr lang="en-US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8" name="TextBox 7"/>
          <p:cNvSpPr/>
          <p:nvPr/>
        </p:nvSpPr>
        <p:spPr>
          <a:xfrm>
            <a:off x="822960" y="2423160"/>
            <a:ext cx="10972440" cy="456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2400" b="0" u="none" strike="noStrike">
                <a:solidFill>
                  <a:srgbClr val="555555"/>
                </a:solidFill>
                <a:effectLst/>
                <a:uFillTx/>
                <a:latin typeface="Calibri"/>
              </a:rPr>
              <a:t>jdratliff2@gtcc.edu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9" name="TextBox 8"/>
          <p:cNvSpPr/>
          <p:nvPr/>
        </p:nvSpPr>
        <p:spPr>
          <a:xfrm>
            <a:off x="822960" y="3063240"/>
            <a:ext cx="10789560" cy="760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2200" b="0" u="none" strike="noStrike">
                <a:solidFill>
                  <a:srgbClr val="1F1F1F"/>
                </a:solidFill>
                <a:effectLst/>
                <a:uFillTx/>
                <a:latin typeface="Calibri"/>
              </a:rPr>
              <a:t>Bring a topic and your course expectations.</a:t>
            </a:r>
            <a:br>
              <a:rPr sz="2200"/>
            </a:br>
            <a:r>
              <a:rPr lang="en-US" sz="2200" b="0" u="none" strike="noStrike">
                <a:solidFill>
                  <a:srgbClr val="1F1F1F"/>
                </a:solidFill>
                <a:effectLst/>
                <a:uFillTx/>
                <a:latin typeface="Calibri"/>
              </a:rPr>
              <a:t>I’ll show you how to turn it into a clean, consistent handout.</a:t>
            </a:r>
            <a:endParaRPr lang="en-US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ectangle 1"/>
          <p:cNvSpPr/>
          <p:nvPr/>
        </p:nvSpPr>
        <p:spPr>
          <a:xfrm>
            <a:off x="0" y="0"/>
            <a:ext cx="12188520" cy="566640"/>
          </a:xfrm>
          <a:prstGeom prst="rect">
            <a:avLst/>
          </a:prstGeom>
          <a:solidFill>
            <a:srgbClr val="00634C"/>
          </a:solidFill>
          <a:ln w="9360"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84" name="TextBox 2"/>
          <p:cNvSpPr/>
          <p:nvPr/>
        </p:nvSpPr>
        <p:spPr>
          <a:xfrm>
            <a:off x="640080" y="109800"/>
            <a:ext cx="2776680" cy="425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22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What you’ll leave with</a:t>
            </a:r>
            <a:endParaRPr lang="en-US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TextBox 3"/>
          <p:cNvSpPr/>
          <p:nvPr/>
        </p:nvSpPr>
        <p:spPr>
          <a:xfrm>
            <a:off x="640080" y="713160"/>
            <a:ext cx="4085640" cy="30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1400" b="0" u="none" strike="noStrike">
                <a:solidFill>
                  <a:srgbClr val="555555"/>
                </a:solidFill>
                <a:effectLst/>
                <a:uFillTx/>
                <a:latin typeface="Calibri"/>
              </a:rPr>
              <a:t>Beginner friendly. Copy, paste, and use this tomorrow.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Rectangle 4"/>
          <p:cNvSpPr/>
          <p:nvPr/>
        </p:nvSpPr>
        <p:spPr>
          <a:xfrm>
            <a:off x="0" y="6711840"/>
            <a:ext cx="12188520" cy="54360"/>
          </a:xfrm>
          <a:prstGeom prst="rect">
            <a:avLst/>
          </a:prstGeom>
          <a:solidFill>
            <a:srgbClr val="00634C"/>
          </a:solidFill>
          <a:ln w="9360"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720" rIns="90000" bIns="972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87" name="TextBox 5"/>
          <p:cNvSpPr/>
          <p:nvPr/>
        </p:nvSpPr>
        <p:spPr>
          <a:xfrm>
            <a:off x="640080" y="6473880"/>
            <a:ext cx="2199960" cy="243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1000" b="0" u="none" strike="noStrike">
                <a:solidFill>
                  <a:srgbClr val="555555"/>
                </a:solidFill>
                <a:effectLst/>
                <a:uFillTx/>
                <a:latin typeface="Calibri"/>
              </a:rPr>
              <a:t>Teaching Smarter • AST Educators 2026</a:t>
            </a:r>
            <a:endParaRPr lang="en-US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Rounded Rectangle 6"/>
          <p:cNvSpPr/>
          <p:nvPr/>
        </p:nvSpPr>
        <p:spPr>
          <a:xfrm>
            <a:off x="822960" y="1325880"/>
            <a:ext cx="10606680" cy="50745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5840">
            <a:solidFill>
              <a:srgbClr val="EEF0F2"/>
            </a:solidFill>
            <a:round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89" name="TextBox 7"/>
          <p:cNvSpPr/>
          <p:nvPr/>
        </p:nvSpPr>
        <p:spPr>
          <a:xfrm>
            <a:off x="1143000" y="1645920"/>
            <a:ext cx="9966600" cy="4571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5000"/>
              </a:lnSpc>
              <a:spcAft>
                <a:spcPts val="601"/>
              </a:spcAft>
            </a:pPr>
            <a:r>
              <a:rPr lang="en-US" sz="2800" b="0" u="none" strike="noStrike">
                <a:solidFill>
                  <a:srgbClr val="1F1F1F"/>
                </a:solidFill>
                <a:effectLst/>
                <a:uFillTx/>
                <a:latin typeface="Calibri"/>
              </a:rPr>
              <a:t>A 6-step workflow you can repeat every week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5000"/>
              </a:lnSpc>
              <a:spcAft>
                <a:spcPts val="601"/>
              </a:spcAft>
            </a:pPr>
            <a:r>
              <a:rPr lang="en-US" sz="2800" b="0" u="none" strike="noStrike">
                <a:solidFill>
                  <a:srgbClr val="1F1F1F"/>
                </a:solidFill>
                <a:effectLst/>
                <a:uFillTx/>
                <a:latin typeface="Calibri"/>
              </a:rPr>
              <a:t>A starter prompt set that produces predictable output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5000"/>
              </a:lnSpc>
              <a:spcAft>
                <a:spcPts val="601"/>
              </a:spcAft>
            </a:pPr>
            <a:r>
              <a:rPr lang="en-US" sz="2800" b="0" u="none" strike="noStrike">
                <a:solidFill>
                  <a:srgbClr val="1F1F1F"/>
                </a:solidFill>
                <a:effectLst/>
                <a:uFillTx/>
                <a:latin typeface="Calibri"/>
              </a:rPr>
              <a:t>How to keep it in your voice and keep it clean in Canvas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5000"/>
              </a:lnSpc>
              <a:spcAft>
                <a:spcPts val="601"/>
              </a:spcAft>
            </a:pPr>
            <a:r>
              <a:rPr lang="en-US" sz="2800" b="0" u="none" strike="noStrike">
                <a:solidFill>
                  <a:srgbClr val="1F1F1F"/>
                </a:solidFill>
                <a:effectLst/>
                <a:uFillTx/>
                <a:latin typeface="Calibri"/>
              </a:rPr>
              <a:t>A 60 second quality check for safety, scope, policy, and IFU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5000"/>
              </a:lnSpc>
              <a:spcAft>
                <a:spcPts val="601"/>
              </a:spcAft>
            </a:pPr>
            <a:r>
              <a:rPr lang="en-US" sz="2800" b="0" u="none" strike="noStrike">
                <a:solidFill>
                  <a:srgbClr val="1F1F1F"/>
                </a:solidFill>
                <a:effectLst/>
                <a:uFillTx/>
                <a:latin typeface="Calibri"/>
              </a:rPr>
              <a:t>Time for Q&amp;A built in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Rectangle 1"/>
          <p:cNvSpPr/>
          <p:nvPr/>
        </p:nvSpPr>
        <p:spPr>
          <a:xfrm>
            <a:off x="0" y="0"/>
            <a:ext cx="12188520" cy="566640"/>
          </a:xfrm>
          <a:prstGeom prst="rect">
            <a:avLst/>
          </a:prstGeom>
          <a:solidFill>
            <a:srgbClr val="00634C"/>
          </a:solidFill>
          <a:ln w="9360"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91" name="TextBox 2"/>
          <p:cNvSpPr/>
          <p:nvPr/>
        </p:nvSpPr>
        <p:spPr>
          <a:xfrm>
            <a:off x="640080" y="109800"/>
            <a:ext cx="1156320" cy="425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22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The why</a:t>
            </a:r>
            <a:endParaRPr lang="en-US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TextBox 3"/>
          <p:cNvSpPr/>
          <p:nvPr/>
        </p:nvSpPr>
        <p:spPr>
          <a:xfrm>
            <a:off x="640080" y="713160"/>
            <a:ext cx="4813920" cy="30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1400" b="0" u="none" strike="noStrike">
                <a:solidFill>
                  <a:srgbClr val="555555"/>
                </a:solidFill>
                <a:effectLst/>
                <a:uFillTx/>
                <a:latin typeface="Calibri"/>
              </a:rPr>
              <a:t>Why these handouts change what students do in class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Rectangle 4"/>
          <p:cNvSpPr/>
          <p:nvPr/>
        </p:nvSpPr>
        <p:spPr>
          <a:xfrm>
            <a:off x="0" y="6711840"/>
            <a:ext cx="12188520" cy="54360"/>
          </a:xfrm>
          <a:prstGeom prst="rect">
            <a:avLst/>
          </a:prstGeom>
          <a:solidFill>
            <a:srgbClr val="00634C"/>
          </a:solidFill>
          <a:ln w="9360"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720" rIns="90000" bIns="972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94" name="TextBox 5"/>
          <p:cNvSpPr/>
          <p:nvPr/>
        </p:nvSpPr>
        <p:spPr>
          <a:xfrm>
            <a:off x="640080" y="6473880"/>
            <a:ext cx="2199960" cy="243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1000" b="0" u="none" strike="noStrike">
                <a:solidFill>
                  <a:srgbClr val="555555"/>
                </a:solidFill>
                <a:effectLst/>
                <a:uFillTx/>
                <a:latin typeface="Calibri"/>
              </a:rPr>
              <a:t>Teaching Smarter • AST Educators 2026</a:t>
            </a:r>
            <a:endParaRPr lang="en-US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Rounded Rectangle 6"/>
          <p:cNvSpPr/>
          <p:nvPr/>
        </p:nvSpPr>
        <p:spPr>
          <a:xfrm>
            <a:off x="822960" y="1325880"/>
            <a:ext cx="10606680" cy="50745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5840">
            <a:solidFill>
              <a:srgbClr val="EEF0F2"/>
            </a:solidFill>
            <a:round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96" name="TextBox 7"/>
          <p:cNvSpPr/>
          <p:nvPr/>
        </p:nvSpPr>
        <p:spPr>
          <a:xfrm>
            <a:off x="1143000" y="1645920"/>
            <a:ext cx="9966600" cy="4571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5000"/>
              </a:lnSpc>
              <a:spcAft>
                <a:spcPts val="601"/>
              </a:spcAft>
            </a:pPr>
            <a:r>
              <a:rPr lang="en-US" sz="2600" b="0" u="none" strike="noStrike" dirty="0">
                <a:solidFill>
                  <a:srgbClr val="1F1F1F"/>
                </a:solidFill>
                <a:effectLst/>
                <a:uFillTx/>
                <a:latin typeface="Calibri"/>
              </a:rPr>
              <a:t>Students stop drowning in text and start thinking in steps</a:t>
            </a:r>
          </a:p>
          <a:p>
            <a:pPr defTabSz="457200">
              <a:lnSpc>
                <a:spcPct val="105000"/>
              </a:lnSpc>
              <a:spcAft>
                <a:spcPts val="601"/>
              </a:spcAft>
            </a:pPr>
            <a:r>
              <a:rPr lang="en-US" sz="2600" b="0" u="none" strike="noStrike" dirty="0">
                <a:solidFill>
                  <a:srgbClr val="1F1F1F"/>
                </a:solidFill>
                <a:effectLst/>
                <a:uFillTx/>
                <a:latin typeface="Calibri"/>
              </a:rPr>
              <a:t>Consistency reduces confusion: same format and expectations every week</a:t>
            </a:r>
          </a:p>
          <a:p>
            <a:pPr defTabSz="457200">
              <a:lnSpc>
                <a:spcPct val="105000"/>
              </a:lnSpc>
              <a:spcAft>
                <a:spcPts val="601"/>
              </a:spcAft>
            </a:pPr>
            <a:r>
              <a:rPr lang="en-US" sz="2600" b="0" u="none" strike="noStrike" dirty="0">
                <a:solidFill>
                  <a:srgbClr val="1F1F1F"/>
                </a:solidFill>
                <a:effectLst/>
                <a:uFillTx/>
                <a:latin typeface="Calibri"/>
              </a:rPr>
              <a:t>Handouts become a pre-lecture or procedure scan or what to expect. </a:t>
            </a:r>
          </a:p>
          <a:p>
            <a:pPr defTabSz="457200">
              <a:lnSpc>
                <a:spcPct val="105000"/>
              </a:lnSpc>
              <a:spcAft>
                <a:spcPts val="601"/>
              </a:spcAft>
            </a:pPr>
            <a:r>
              <a:rPr lang="en-US" sz="2600" b="0" u="none" strike="noStrike" dirty="0">
                <a:solidFill>
                  <a:srgbClr val="1F1F1F"/>
                </a:solidFill>
                <a:effectLst/>
                <a:uFillTx/>
                <a:latin typeface="Calibri"/>
              </a:rPr>
              <a:t>You gain time to teach, and students have your lecture in a handout format, write less and listen more.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Rectangle 1"/>
          <p:cNvSpPr/>
          <p:nvPr/>
        </p:nvSpPr>
        <p:spPr>
          <a:xfrm>
            <a:off x="0" y="0"/>
            <a:ext cx="12188520" cy="566640"/>
          </a:xfrm>
          <a:prstGeom prst="rect">
            <a:avLst/>
          </a:prstGeom>
          <a:solidFill>
            <a:srgbClr val="00634C"/>
          </a:solidFill>
          <a:ln w="9360"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98" name="TextBox 2"/>
          <p:cNvSpPr/>
          <p:nvPr/>
        </p:nvSpPr>
        <p:spPr>
          <a:xfrm>
            <a:off x="640080" y="109800"/>
            <a:ext cx="2883600" cy="425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22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Real handout examples</a:t>
            </a:r>
            <a:endParaRPr lang="en-US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TextBox 3"/>
          <p:cNvSpPr/>
          <p:nvPr/>
        </p:nvSpPr>
        <p:spPr>
          <a:xfrm>
            <a:off x="640080" y="713160"/>
            <a:ext cx="2231678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1400" b="0" u="none" strike="noStrike" dirty="0">
                <a:solidFill>
                  <a:srgbClr val="555555"/>
                </a:solidFill>
                <a:effectLst/>
                <a:uFillTx/>
                <a:latin typeface="Calibri"/>
              </a:rPr>
              <a:t>These are from my courses </a:t>
            </a:r>
            <a:endParaRPr lang="en-US" sz="1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Rectangle 4"/>
          <p:cNvSpPr/>
          <p:nvPr/>
        </p:nvSpPr>
        <p:spPr>
          <a:xfrm>
            <a:off x="0" y="6711840"/>
            <a:ext cx="12188520" cy="54360"/>
          </a:xfrm>
          <a:prstGeom prst="rect">
            <a:avLst/>
          </a:prstGeom>
          <a:solidFill>
            <a:srgbClr val="00634C"/>
          </a:solidFill>
          <a:ln w="9360"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720" rIns="90000" bIns="972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01" name="TextBox 5"/>
          <p:cNvSpPr/>
          <p:nvPr/>
        </p:nvSpPr>
        <p:spPr>
          <a:xfrm>
            <a:off x="640080" y="6473880"/>
            <a:ext cx="2199960" cy="243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1000" b="0" u="none" strike="noStrike">
                <a:solidFill>
                  <a:srgbClr val="555555"/>
                </a:solidFill>
                <a:effectLst/>
                <a:uFillTx/>
                <a:latin typeface="Calibri"/>
              </a:rPr>
              <a:t>Teaching Smarter • AST Educators 2026</a:t>
            </a:r>
            <a:endParaRPr lang="en-US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Rounded Rectangle 6"/>
          <p:cNvSpPr/>
          <p:nvPr/>
        </p:nvSpPr>
        <p:spPr>
          <a:xfrm>
            <a:off x="502920" y="1097280"/>
            <a:ext cx="11182680" cy="54403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5840">
            <a:solidFill>
              <a:srgbClr val="EEF0F2"/>
            </a:solidFill>
            <a:round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115" name="Picture 114" descr="example_1_clean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680" y="1417320"/>
            <a:ext cx="3245760" cy="4343040"/>
          </a:xfrm>
          <a:prstGeom prst="rect">
            <a:avLst/>
          </a:prstGeom>
        </p:spPr>
      </p:pic>
      <p:pic>
        <p:nvPicPr>
          <p:cNvPr id="116" name="Picture 115" descr="example_2_clean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51960" y="1417320"/>
            <a:ext cx="3245760" cy="4343040"/>
          </a:xfrm>
          <a:prstGeom prst="rect">
            <a:avLst/>
          </a:prstGeom>
        </p:spPr>
      </p:pic>
      <p:pic>
        <p:nvPicPr>
          <p:cNvPr id="117" name="Picture 116" descr="example_3_clean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35240" y="1417320"/>
            <a:ext cx="3245760" cy="434304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Rectangle 1"/>
          <p:cNvSpPr/>
          <p:nvPr/>
        </p:nvSpPr>
        <p:spPr>
          <a:xfrm>
            <a:off x="0" y="0"/>
            <a:ext cx="12188520" cy="566640"/>
          </a:xfrm>
          <a:prstGeom prst="rect">
            <a:avLst/>
          </a:prstGeom>
          <a:solidFill>
            <a:srgbClr val="00634C"/>
          </a:solidFill>
          <a:ln w="9360"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10" name="TextBox 2"/>
          <p:cNvSpPr/>
          <p:nvPr/>
        </p:nvSpPr>
        <p:spPr>
          <a:xfrm>
            <a:off x="640080" y="109800"/>
            <a:ext cx="1771920" cy="425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22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The workflow</a:t>
            </a:r>
            <a:endParaRPr lang="en-US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TextBox 3"/>
          <p:cNvSpPr/>
          <p:nvPr/>
        </p:nvSpPr>
        <p:spPr>
          <a:xfrm>
            <a:off x="640080" y="713160"/>
            <a:ext cx="3470400" cy="30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1400" b="0" u="none" strike="noStrike">
                <a:solidFill>
                  <a:srgbClr val="555555"/>
                </a:solidFill>
                <a:effectLst/>
                <a:uFillTx/>
                <a:latin typeface="Calibri"/>
              </a:rPr>
              <a:t>The exact sequence we use to build handouts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Rectangle 4"/>
          <p:cNvSpPr/>
          <p:nvPr/>
        </p:nvSpPr>
        <p:spPr>
          <a:xfrm>
            <a:off x="0" y="6711840"/>
            <a:ext cx="12188520" cy="54360"/>
          </a:xfrm>
          <a:prstGeom prst="rect">
            <a:avLst/>
          </a:prstGeom>
          <a:solidFill>
            <a:srgbClr val="00634C"/>
          </a:solidFill>
          <a:ln w="9360"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720" rIns="90000" bIns="972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13" name="TextBox 5"/>
          <p:cNvSpPr/>
          <p:nvPr/>
        </p:nvSpPr>
        <p:spPr>
          <a:xfrm>
            <a:off x="640080" y="6473880"/>
            <a:ext cx="2199960" cy="243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1000" b="0" u="none" strike="noStrike">
                <a:solidFill>
                  <a:srgbClr val="555555"/>
                </a:solidFill>
                <a:effectLst/>
                <a:uFillTx/>
                <a:latin typeface="Calibri"/>
              </a:rPr>
              <a:t>Teaching Smarter • AST Educators 2026</a:t>
            </a:r>
            <a:endParaRPr lang="en-US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Rounded Rectangle 6"/>
          <p:cNvSpPr/>
          <p:nvPr/>
        </p:nvSpPr>
        <p:spPr>
          <a:xfrm>
            <a:off x="822960" y="1325880"/>
            <a:ext cx="10606680" cy="50745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5840">
            <a:solidFill>
              <a:srgbClr val="EEF0F2"/>
            </a:solidFill>
            <a:round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15" name="Rounded Rectangle 7"/>
          <p:cNvSpPr/>
          <p:nvPr/>
        </p:nvSpPr>
        <p:spPr>
          <a:xfrm>
            <a:off x="1051560" y="1874520"/>
            <a:ext cx="3245760" cy="7768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5840">
            <a:solidFill>
              <a:srgbClr val="EEF0F2"/>
            </a:solidFill>
            <a:round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r>
              <a:rPr lang="en-US" sz="1800" b="1" u="none" strike="noStrike">
                <a:solidFill>
                  <a:srgbClr val="1F1F1F"/>
                </a:solidFill>
                <a:effectLst/>
                <a:uFillTx/>
                <a:latin typeface="Calibri"/>
              </a:rPr>
              <a:t>1  Give context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Rounded Rectangle 8"/>
          <p:cNvSpPr/>
          <p:nvPr/>
        </p:nvSpPr>
        <p:spPr>
          <a:xfrm>
            <a:off x="4617720" y="1874520"/>
            <a:ext cx="3245760" cy="7768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5840">
            <a:solidFill>
              <a:srgbClr val="EEF0F2"/>
            </a:solidFill>
            <a:round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r>
              <a:rPr lang="en-US" sz="1800" b="1" u="none" strike="noStrike">
                <a:solidFill>
                  <a:srgbClr val="1F1F1F"/>
                </a:solidFill>
                <a:effectLst/>
                <a:uFillTx/>
                <a:latin typeface="Calibri"/>
              </a:rPr>
              <a:t>2  Lock the format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Rounded Rectangle 9"/>
          <p:cNvSpPr/>
          <p:nvPr/>
        </p:nvSpPr>
        <p:spPr>
          <a:xfrm>
            <a:off x="8183880" y="1874520"/>
            <a:ext cx="3245760" cy="7768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5840">
            <a:solidFill>
              <a:srgbClr val="EEF0F2"/>
            </a:solidFill>
            <a:round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r>
              <a:rPr lang="en-US" sz="1800" b="1" u="none" strike="noStrike">
                <a:solidFill>
                  <a:srgbClr val="1F1F1F"/>
                </a:solidFill>
                <a:effectLst/>
                <a:uFillTx/>
                <a:latin typeface="Calibri"/>
              </a:rPr>
              <a:t>3  Draft fast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Rounded Rectangle 10"/>
          <p:cNvSpPr/>
          <p:nvPr/>
        </p:nvSpPr>
        <p:spPr>
          <a:xfrm>
            <a:off x="1051560" y="3017520"/>
            <a:ext cx="3245760" cy="7768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5840">
            <a:solidFill>
              <a:srgbClr val="EEF0F2"/>
            </a:solidFill>
            <a:round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r>
              <a:rPr lang="en-US" sz="1800" b="1" u="none" strike="noStrike">
                <a:solidFill>
                  <a:srgbClr val="1F1F1F"/>
                </a:solidFill>
                <a:effectLst/>
                <a:uFillTx/>
                <a:latin typeface="Calibri"/>
              </a:rPr>
              <a:t>4  Tighten to your voice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Rounded Rectangle 11"/>
          <p:cNvSpPr/>
          <p:nvPr/>
        </p:nvSpPr>
        <p:spPr>
          <a:xfrm>
            <a:off x="4617720" y="3017520"/>
            <a:ext cx="3245760" cy="7768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5840">
            <a:solidFill>
              <a:srgbClr val="EEF0F2"/>
            </a:solidFill>
            <a:round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r>
              <a:rPr lang="en-US" sz="1800" b="1" u="none" strike="noStrike">
                <a:solidFill>
                  <a:srgbClr val="1F1F1F"/>
                </a:solidFill>
                <a:effectLst/>
                <a:uFillTx/>
                <a:latin typeface="Calibri"/>
              </a:rPr>
              <a:t>5  Quality check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Rounded Rectangle 12"/>
          <p:cNvSpPr/>
          <p:nvPr/>
        </p:nvSpPr>
        <p:spPr>
          <a:xfrm>
            <a:off x="8183880" y="3017520"/>
            <a:ext cx="3245760" cy="7768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5840">
            <a:solidFill>
              <a:srgbClr val="EEF0F2"/>
            </a:solidFill>
            <a:round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r>
              <a:rPr lang="en-US" sz="1800" b="1" u="none" strike="noStrike">
                <a:solidFill>
                  <a:srgbClr val="1F1F1F"/>
                </a:solidFill>
                <a:effectLst/>
                <a:uFillTx/>
                <a:latin typeface="Calibri"/>
              </a:rPr>
              <a:t>6  Finalize + publish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TextBox 13"/>
          <p:cNvSpPr/>
          <p:nvPr/>
        </p:nvSpPr>
        <p:spPr>
          <a:xfrm>
            <a:off x="1143000" y="3931920"/>
            <a:ext cx="996660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1800" b="0" u="none" strike="noStrike">
                <a:solidFill>
                  <a:srgbClr val="555555"/>
                </a:solidFill>
                <a:effectLst/>
                <a:uFillTx/>
                <a:latin typeface="Calibri"/>
              </a:rPr>
              <a:t>Loop point: steps 4 and 5 repeat until it reads clean and stays safe.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Rectangle 1"/>
          <p:cNvSpPr/>
          <p:nvPr/>
        </p:nvSpPr>
        <p:spPr>
          <a:xfrm>
            <a:off x="0" y="0"/>
            <a:ext cx="12188520" cy="566640"/>
          </a:xfrm>
          <a:prstGeom prst="rect">
            <a:avLst/>
          </a:prstGeom>
          <a:solidFill>
            <a:srgbClr val="00634C"/>
          </a:solidFill>
          <a:ln w="9360"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23" name="TextBox 2"/>
          <p:cNvSpPr/>
          <p:nvPr/>
        </p:nvSpPr>
        <p:spPr>
          <a:xfrm>
            <a:off x="640080" y="109800"/>
            <a:ext cx="3879000" cy="425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22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Prompt 1: Context + format lock</a:t>
            </a:r>
            <a:endParaRPr lang="en-US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TextBox 3"/>
          <p:cNvSpPr/>
          <p:nvPr/>
        </p:nvSpPr>
        <p:spPr>
          <a:xfrm>
            <a:off x="640080" y="713160"/>
            <a:ext cx="2310840" cy="30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1400" b="0" u="none" strike="noStrike">
                <a:solidFill>
                  <a:srgbClr val="555555"/>
                </a:solidFill>
                <a:effectLst/>
                <a:uFillTx/>
                <a:latin typeface="Calibri"/>
              </a:rPr>
              <a:t>Copy, paste, replace the topic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Rectangle 4"/>
          <p:cNvSpPr/>
          <p:nvPr/>
        </p:nvSpPr>
        <p:spPr>
          <a:xfrm>
            <a:off x="0" y="6711840"/>
            <a:ext cx="12188520" cy="54360"/>
          </a:xfrm>
          <a:prstGeom prst="rect">
            <a:avLst/>
          </a:prstGeom>
          <a:solidFill>
            <a:srgbClr val="00634C"/>
          </a:solidFill>
          <a:ln w="9360"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720" rIns="90000" bIns="972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26" name="TextBox 5"/>
          <p:cNvSpPr/>
          <p:nvPr/>
        </p:nvSpPr>
        <p:spPr>
          <a:xfrm>
            <a:off x="640080" y="6473880"/>
            <a:ext cx="2199960" cy="243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1000" b="0" u="none" strike="noStrike">
                <a:solidFill>
                  <a:srgbClr val="555555"/>
                </a:solidFill>
                <a:effectLst/>
                <a:uFillTx/>
                <a:latin typeface="Calibri"/>
              </a:rPr>
              <a:t>Teaching Smarter • AST Educators 2026</a:t>
            </a:r>
            <a:endParaRPr lang="en-US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Rounded Rectangle 6"/>
          <p:cNvSpPr/>
          <p:nvPr/>
        </p:nvSpPr>
        <p:spPr>
          <a:xfrm>
            <a:off x="822959" y="1104120"/>
            <a:ext cx="10737669" cy="52963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5840">
            <a:solidFill>
              <a:srgbClr val="EEF0F2"/>
            </a:solidFill>
            <a:round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28" name="TextBox 7"/>
          <p:cNvSpPr/>
          <p:nvPr/>
        </p:nvSpPr>
        <p:spPr>
          <a:xfrm>
            <a:off x="1101012" y="1254960"/>
            <a:ext cx="10008588" cy="513841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16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You are helping me create a student guided notes handout for surgical technology.</a:t>
            </a:r>
            <a:endParaRPr lang="en-US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lang="en-US" sz="16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Course: SUR 111 (first semester) or SUR 122AB (second semester).</a:t>
            </a:r>
            <a:endParaRPr lang="en-US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lang="en-US" sz="16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Topic: [paste your chapter or procedure here].</a:t>
            </a:r>
            <a:endParaRPr lang="en-US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endParaRPr lang="en-US" sz="1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lang="en-US" sz="16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Format lock:</a:t>
            </a:r>
            <a:endParaRPr lang="en-US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lang="en-US" sz="16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Use headings in this order: Overview, Objectives, Key terms, Core concepts, Critical thinking prompts, Quick check.</a:t>
            </a:r>
            <a:endParaRPr lang="en-US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lang="en-US" sz="16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Use lists and short paragraphs. No dense blocks.</a:t>
            </a:r>
            <a:endParaRPr lang="en-US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lang="en-US" sz="16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Headings can be bold. Body text should not be bold.</a:t>
            </a:r>
            <a:endParaRPr lang="en-US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lang="en-US" sz="16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No dashes. Use white space.</a:t>
            </a:r>
            <a:endParaRPr lang="en-US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endParaRPr lang="en-US" sz="1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lang="en-US" sz="16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Quality lock:</a:t>
            </a:r>
            <a:endParaRPr lang="en-US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lang="en-US" sz="16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Stay within the role of the surgical technologist.</a:t>
            </a:r>
            <a:endParaRPr lang="en-US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lang="en-US" sz="16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Include facility policy and manufacturer IFU language where it controls the decision.</a:t>
            </a:r>
            <a:endParaRPr lang="en-US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endParaRPr lang="en-US" sz="1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lang="en-US" sz="16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Output: paste-ready handout.</a:t>
            </a:r>
            <a:endParaRPr lang="en-US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endParaRPr lang="en-US" sz="1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lang="en-US" sz="16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Source anchor:</a:t>
            </a:r>
            <a:endParaRPr lang="en-US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lang="en-US" sz="16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Use Fuller’s 8th edition (assigned reading) and my pasted notes.</a:t>
            </a:r>
            <a:endParaRPr lang="en-US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lang="en-US" sz="16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Do not add steps, instruments, or facts that are not in my source.</a:t>
            </a:r>
            <a:endParaRPr lang="en-US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lang="en-US" sz="16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If you are unsure, ask me what to use.</a:t>
            </a:r>
            <a:endParaRPr lang="en-US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"/>
          <p:cNvSpPr/>
          <p:nvPr/>
        </p:nvSpPr>
        <p:spPr>
          <a:xfrm>
            <a:off x="0" y="0"/>
            <a:ext cx="12188520" cy="566640"/>
          </a:xfrm>
          <a:prstGeom prst="rect">
            <a:avLst/>
          </a:prstGeom>
          <a:solidFill>
            <a:srgbClr val="00634C"/>
          </a:solidFill>
          <a:ln w="9360"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30" name="TextBox 2"/>
          <p:cNvSpPr/>
          <p:nvPr/>
        </p:nvSpPr>
        <p:spPr>
          <a:xfrm>
            <a:off x="640080" y="109800"/>
            <a:ext cx="3999240" cy="425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22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Prompt 2: Make it sound like you</a:t>
            </a:r>
            <a:endParaRPr lang="en-US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TextBox 3"/>
          <p:cNvSpPr/>
          <p:nvPr/>
        </p:nvSpPr>
        <p:spPr>
          <a:xfrm>
            <a:off x="640080" y="713160"/>
            <a:ext cx="2089800" cy="30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1400" b="0" u="none" strike="noStrike">
                <a:solidFill>
                  <a:srgbClr val="555555"/>
                </a:solidFill>
                <a:effectLst/>
                <a:uFillTx/>
                <a:latin typeface="Calibri"/>
              </a:rPr>
              <a:t>This removes the AI sound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Rectangle 4"/>
          <p:cNvSpPr/>
          <p:nvPr/>
        </p:nvSpPr>
        <p:spPr>
          <a:xfrm>
            <a:off x="0" y="6711840"/>
            <a:ext cx="12188520" cy="54360"/>
          </a:xfrm>
          <a:prstGeom prst="rect">
            <a:avLst/>
          </a:prstGeom>
          <a:solidFill>
            <a:srgbClr val="00634C"/>
          </a:solidFill>
          <a:ln w="9360"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720" rIns="90000" bIns="972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33" name="TextBox 5"/>
          <p:cNvSpPr/>
          <p:nvPr/>
        </p:nvSpPr>
        <p:spPr>
          <a:xfrm>
            <a:off x="640080" y="6473880"/>
            <a:ext cx="2199960" cy="243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1000" b="0" u="none" strike="noStrike">
                <a:solidFill>
                  <a:srgbClr val="555555"/>
                </a:solidFill>
                <a:effectLst/>
                <a:uFillTx/>
                <a:latin typeface="Calibri"/>
              </a:rPr>
              <a:t>Teaching Smarter • AST Educators 2026</a:t>
            </a:r>
            <a:endParaRPr lang="en-US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Rounded Rectangle 6"/>
          <p:cNvSpPr/>
          <p:nvPr/>
        </p:nvSpPr>
        <p:spPr>
          <a:xfrm>
            <a:off x="822960" y="1325880"/>
            <a:ext cx="10606680" cy="50745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5840">
            <a:solidFill>
              <a:srgbClr val="EEF0F2"/>
            </a:solidFill>
            <a:round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35" name="TextBox 7"/>
          <p:cNvSpPr/>
          <p:nvPr/>
        </p:nvSpPr>
        <p:spPr>
          <a:xfrm>
            <a:off x="1143000" y="1874520"/>
            <a:ext cx="9966600" cy="3098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3000"/>
              </a:lnSpc>
              <a:spcAft>
                <a:spcPts val="201"/>
              </a:spcAft>
            </a:pPr>
            <a:r>
              <a:rPr lang="en-US" sz="2600" b="0" u="none" strike="noStrike">
                <a:solidFill>
                  <a:srgbClr val="1F1F1F"/>
                </a:solidFill>
                <a:effectLst/>
                <a:uFillTx/>
                <a:latin typeface="Calibri"/>
              </a:rPr>
              <a:t>Rewrite this to match my teaching voice.</a:t>
            </a:r>
            <a:endParaRPr lang="en-US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3000"/>
              </a:lnSpc>
              <a:spcAft>
                <a:spcPts val="201"/>
              </a:spcAft>
            </a:pPr>
            <a:r>
              <a:rPr lang="en-US" sz="2600" b="0" u="none" strike="noStrike">
                <a:solidFill>
                  <a:srgbClr val="1F1F1F"/>
                </a:solidFill>
                <a:effectLst/>
                <a:uFillTx/>
                <a:latin typeface="Calibri"/>
              </a:rPr>
              <a:t>Keep it direct and instructional.</a:t>
            </a:r>
            <a:endParaRPr lang="en-US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3000"/>
              </a:lnSpc>
              <a:spcAft>
                <a:spcPts val="201"/>
              </a:spcAft>
            </a:pPr>
            <a:r>
              <a:rPr lang="en-US" sz="2600" b="0" u="none" strike="noStrike">
                <a:solidFill>
                  <a:srgbClr val="1F1F1F"/>
                </a:solidFill>
                <a:effectLst/>
                <a:uFillTx/>
                <a:latin typeface="Calibri"/>
              </a:rPr>
              <a:t>Remove filler and generic motivational language.</a:t>
            </a:r>
            <a:endParaRPr lang="en-US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3000"/>
              </a:lnSpc>
              <a:spcAft>
                <a:spcPts val="201"/>
              </a:spcAft>
            </a:pPr>
            <a:r>
              <a:rPr lang="en-US" sz="2600" b="0" u="none" strike="noStrike">
                <a:solidFill>
                  <a:srgbClr val="1F1F1F"/>
                </a:solidFill>
                <a:effectLst/>
                <a:uFillTx/>
                <a:latin typeface="Calibri"/>
              </a:rPr>
              <a:t>Increase white space and readability.</a:t>
            </a:r>
            <a:endParaRPr lang="en-US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3000"/>
              </a:lnSpc>
              <a:spcAft>
                <a:spcPts val="201"/>
              </a:spcAft>
            </a:pPr>
            <a:r>
              <a:rPr lang="en-US" sz="2600" b="0" u="none" strike="noStrike">
                <a:solidFill>
                  <a:srgbClr val="1F1F1F"/>
                </a:solidFill>
                <a:effectLst/>
                <a:uFillTx/>
                <a:latin typeface="Calibri"/>
              </a:rPr>
              <a:t>Use the term surgical technologist.</a:t>
            </a:r>
            <a:endParaRPr lang="en-US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3000"/>
              </a:lnSpc>
              <a:spcAft>
                <a:spcPts val="201"/>
              </a:spcAft>
            </a:pPr>
            <a:r>
              <a:rPr lang="en-US" sz="2600" b="0" u="none" strike="noStrike">
                <a:solidFill>
                  <a:srgbClr val="1F1F1F"/>
                </a:solidFill>
                <a:effectLst/>
                <a:uFillTx/>
                <a:latin typeface="Calibri"/>
              </a:rPr>
              <a:t>No dashes.</a:t>
            </a:r>
            <a:endParaRPr lang="en-US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3000"/>
              </a:lnSpc>
              <a:spcAft>
                <a:spcPts val="201"/>
              </a:spcAft>
            </a:pPr>
            <a:r>
              <a:rPr lang="en-US" sz="2600" b="0" u="none" strike="noStrike">
                <a:solidFill>
                  <a:srgbClr val="1F1F1F"/>
                </a:solidFill>
                <a:effectLst/>
                <a:uFillTx/>
                <a:latin typeface="Calibri"/>
              </a:rPr>
              <a:t>Return the cleaned handout.</a:t>
            </a:r>
            <a:endParaRPr lang="en-US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Rectangle 1"/>
          <p:cNvSpPr/>
          <p:nvPr/>
        </p:nvSpPr>
        <p:spPr>
          <a:xfrm>
            <a:off x="0" y="0"/>
            <a:ext cx="12188520" cy="566640"/>
          </a:xfrm>
          <a:prstGeom prst="rect">
            <a:avLst/>
          </a:prstGeom>
          <a:solidFill>
            <a:srgbClr val="00634C"/>
          </a:solidFill>
          <a:ln w="9360"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37" name="TextBox 2"/>
          <p:cNvSpPr/>
          <p:nvPr/>
        </p:nvSpPr>
        <p:spPr>
          <a:xfrm>
            <a:off x="640080" y="109800"/>
            <a:ext cx="3277440" cy="425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22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Prompt 3: Cut to high yield</a:t>
            </a:r>
            <a:endParaRPr lang="en-US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TextBox 3"/>
          <p:cNvSpPr/>
          <p:nvPr/>
        </p:nvSpPr>
        <p:spPr>
          <a:xfrm>
            <a:off x="640080" y="713160"/>
            <a:ext cx="3262320" cy="30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1400" b="0" u="none" strike="noStrike">
                <a:solidFill>
                  <a:srgbClr val="555555"/>
                </a:solidFill>
                <a:effectLst/>
                <a:uFillTx/>
                <a:latin typeface="Calibri"/>
              </a:rPr>
              <a:t>This is where the handout becomes usable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Rectangle 4"/>
          <p:cNvSpPr/>
          <p:nvPr/>
        </p:nvSpPr>
        <p:spPr>
          <a:xfrm>
            <a:off x="0" y="6711840"/>
            <a:ext cx="12188520" cy="54360"/>
          </a:xfrm>
          <a:prstGeom prst="rect">
            <a:avLst/>
          </a:prstGeom>
          <a:solidFill>
            <a:srgbClr val="00634C"/>
          </a:solidFill>
          <a:ln w="9360"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720" rIns="90000" bIns="972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40" name="TextBox 5"/>
          <p:cNvSpPr/>
          <p:nvPr/>
        </p:nvSpPr>
        <p:spPr>
          <a:xfrm>
            <a:off x="640080" y="6473880"/>
            <a:ext cx="2199960" cy="243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1000" b="0" u="none" strike="noStrike">
                <a:solidFill>
                  <a:srgbClr val="555555"/>
                </a:solidFill>
                <a:effectLst/>
                <a:uFillTx/>
                <a:latin typeface="Calibri"/>
              </a:rPr>
              <a:t>Teaching Smarter • AST Educators 2026</a:t>
            </a:r>
            <a:endParaRPr lang="en-US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Rounded Rectangle 6"/>
          <p:cNvSpPr/>
          <p:nvPr/>
        </p:nvSpPr>
        <p:spPr>
          <a:xfrm>
            <a:off x="822960" y="1325880"/>
            <a:ext cx="10606680" cy="50745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5840">
            <a:solidFill>
              <a:srgbClr val="EEF0F2"/>
            </a:solidFill>
            <a:round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42" name="TextBox 7"/>
          <p:cNvSpPr/>
          <p:nvPr/>
        </p:nvSpPr>
        <p:spPr>
          <a:xfrm>
            <a:off x="1143000" y="1920240"/>
            <a:ext cx="9966600" cy="192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3000"/>
              </a:lnSpc>
              <a:spcAft>
                <a:spcPts val="201"/>
              </a:spcAft>
            </a:pPr>
            <a:r>
              <a:rPr lang="en-US" sz="2800" b="0" u="none" strike="noStrike">
                <a:solidFill>
                  <a:srgbClr val="1F1F1F"/>
                </a:solidFill>
                <a:effectLst/>
                <a:uFillTx/>
                <a:latin typeface="Calibri"/>
              </a:rPr>
              <a:t>Cut this down to what a student needs for tomorrow.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3000"/>
              </a:lnSpc>
              <a:spcAft>
                <a:spcPts val="201"/>
              </a:spcAft>
            </a:pPr>
            <a:r>
              <a:rPr lang="en-US" sz="2800" b="0" u="none" strike="noStrike">
                <a:solidFill>
                  <a:srgbClr val="1F1F1F"/>
                </a:solidFill>
                <a:effectLst/>
                <a:uFillTx/>
                <a:latin typeface="Calibri"/>
              </a:rPr>
              <a:t>Keep only must-know content for the course level.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3000"/>
              </a:lnSpc>
              <a:spcAft>
                <a:spcPts val="201"/>
              </a:spcAft>
            </a:pPr>
            <a:r>
              <a:rPr lang="en-US" sz="2800" b="0" u="none" strike="noStrike">
                <a:solidFill>
                  <a:srgbClr val="1F1F1F"/>
                </a:solidFill>
                <a:effectLst/>
                <a:uFillTx/>
                <a:latin typeface="Calibri"/>
              </a:rPr>
              <a:t>Move anything nice-to-know into a small box or remove it.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3000"/>
              </a:lnSpc>
              <a:spcAft>
                <a:spcPts val="201"/>
              </a:spcAft>
            </a:pPr>
            <a:r>
              <a:rPr lang="en-US" sz="2800" b="0" u="none" strike="noStrike">
                <a:solidFill>
                  <a:srgbClr val="1F1F1F"/>
                </a:solidFill>
                <a:effectLst/>
                <a:uFillTx/>
                <a:latin typeface="Calibri"/>
              </a:rPr>
              <a:t>Return a one-page guided notes handout that supports lecture today and becomes a quick review sheet for quizzes and exams.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Rectangle 1"/>
          <p:cNvSpPr/>
          <p:nvPr/>
        </p:nvSpPr>
        <p:spPr>
          <a:xfrm>
            <a:off x="0" y="0"/>
            <a:ext cx="12188520" cy="566640"/>
          </a:xfrm>
          <a:prstGeom prst="rect">
            <a:avLst/>
          </a:prstGeom>
          <a:solidFill>
            <a:srgbClr val="00634C"/>
          </a:solidFill>
          <a:ln w="9360"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44" name="TextBox 2"/>
          <p:cNvSpPr/>
          <p:nvPr/>
        </p:nvSpPr>
        <p:spPr>
          <a:xfrm>
            <a:off x="640080" y="109800"/>
            <a:ext cx="3420000" cy="425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22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The 60 second quality check</a:t>
            </a:r>
            <a:endParaRPr lang="en-US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TextBox 3"/>
          <p:cNvSpPr/>
          <p:nvPr/>
        </p:nvSpPr>
        <p:spPr>
          <a:xfrm>
            <a:off x="640080" y="713160"/>
            <a:ext cx="2624400" cy="30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1400" b="0" u="none" strike="noStrike">
                <a:solidFill>
                  <a:srgbClr val="555555"/>
                </a:solidFill>
                <a:effectLst/>
                <a:uFillTx/>
                <a:latin typeface="Calibri"/>
              </a:rPr>
              <a:t>Guardrails for safety and accuracy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Rectangle 4"/>
          <p:cNvSpPr/>
          <p:nvPr/>
        </p:nvSpPr>
        <p:spPr>
          <a:xfrm>
            <a:off x="0" y="6711840"/>
            <a:ext cx="12188520" cy="54360"/>
          </a:xfrm>
          <a:prstGeom prst="rect">
            <a:avLst/>
          </a:prstGeom>
          <a:solidFill>
            <a:srgbClr val="00634C"/>
          </a:solidFill>
          <a:ln w="9360"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720" rIns="90000" bIns="972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47" name="TextBox 5"/>
          <p:cNvSpPr/>
          <p:nvPr/>
        </p:nvSpPr>
        <p:spPr>
          <a:xfrm>
            <a:off x="640080" y="6473880"/>
            <a:ext cx="2199960" cy="243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en-US" sz="1000" b="0" u="none" strike="noStrike">
                <a:solidFill>
                  <a:srgbClr val="555555"/>
                </a:solidFill>
                <a:effectLst/>
                <a:uFillTx/>
                <a:latin typeface="Calibri"/>
              </a:rPr>
              <a:t>Teaching Smarter • AST Educators 2026</a:t>
            </a:r>
            <a:endParaRPr lang="en-US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Rounded Rectangle 6"/>
          <p:cNvSpPr/>
          <p:nvPr/>
        </p:nvSpPr>
        <p:spPr>
          <a:xfrm>
            <a:off x="822960" y="1325880"/>
            <a:ext cx="10606680" cy="50745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5840">
            <a:solidFill>
              <a:srgbClr val="EEF0F2"/>
            </a:solidFill>
            <a:round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49" name="TextBox 7"/>
          <p:cNvSpPr/>
          <p:nvPr/>
        </p:nvSpPr>
        <p:spPr>
          <a:xfrm>
            <a:off x="1143000" y="1645920"/>
            <a:ext cx="9966600" cy="4571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5000"/>
              </a:lnSpc>
              <a:spcAft>
                <a:spcPts val="601"/>
              </a:spcAft>
            </a:pPr>
            <a:r>
              <a:rPr lang="en-US" sz="2600" b="0" u="none" strike="noStrike">
                <a:solidFill>
                  <a:srgbClr val="1F1F1F"/>
                </a:solidFill>
                <a:effectLst/>
                <a:uFillTx/>
                <a:latin typeface="Calibri"/>
              </a:rPr>
              <a:t>Accuracy: steps and terminology match your source and course level</a:t>
            </a:r>
            <a:endParaRPr lang="en-US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5000"/>
              </a:lnSpc>
              <a:spcAft>
                <a:spcPts val="601"/>
              </a:spcAft>
            </a:pPr>
            <a:r>
              <a:rPr lang="en-US" sz="2600" b="0" u="none" strike="noStrike">
                <a:solidFill>
                  <a:srgbClr val="1F1F1F"/>
                </a:solidFill>
                <a:effectLst/>
                <a:uFillTx/>
                <a:latin typeface="Calibri"/>
              </a:rPr>
              <a:t>Safety: sharps, counts, specimen, positioning risks are correct</a:t>
            </a:r>
            <a:endParaRPr lang="en-US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5000"/>
              </a:lnSpc>
              <a:spcAft>
                <a:spcPts val="601"/>
              </a:spcAft>
            </a:pPr>
            <a:r>
              <a:rPr lang="en-US" sz="2600" b="0" u="none" strike="noStrike">
                <a:solidFill>
                  <a:srgbClr val="1F1F1F"/>
                </a:solidFill>
                <a:effectLst/>
                <a:uFillTx/>
                <a:latin typeface="Calibri"/>
              </a:rPr>
              <a:t>Scope: it does not imply restricted actions for the surgical technologist</a:t>
            </a:r>
            <a:endParaRPr lang="en-US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5000"/>
              </a:lnSpc>
              <a:spcAft>
                <a:spcPts val="601"/>
              </a:spcAft>
            </a:pPr>
            <a:r>
              <a:rPr lang="en-US" sz="2600" b="0" u="none" strike="noStrike">
                <a:solidFill>
                  <a:srgbClr val="1F1F1F"/>
                </a:solidFill>
                <a:effectLst/>
                <a:uFillTx/>
                <a:latin typeface="Calibri"/>
              </a:rPr>
              <a:t>Policy and IFU: it points back to facility policy and manufacturer instructions</a:t>
            </a:r>
            <a:endParaRPr lang="en-US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5000"/>
              </a:lnSpc>
              <a:spcAft>
                <a:spcPts val="601"/>
              </a:spcAft>
            </a:pPr>
            <a:r>
              <a:rPr lang="en-US" sz="2600" b="0" u="none" strike="noStrike">
                <a:solidFill>
                  <a:srgbClr val="1F1F1F"/>
                </a:solidFill>
                <a:effectLst/>
                <a:uFillTx/>
                <a:latin typeface="Calibri"/>
              </a:rPr>
              <a:t>Readability: students can scan it before a case</a:t>
            </a:r>
            <a:endParaRPr lang="en-US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Words>2063</Words>
  <Application>Microsoft Office PowerPoint</Application>
  <PresentationFormat>Custom</PresentationFormat>
  <Paragraphs>240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Arial</vt:lpstr>
      <vt:lpstr>Calibri</vt:lpstr>
      <vt:lpstr>Symbol</vt:lpstr>
      <vt:lpstr>Times New Roman</vt:lpstr>
      <vt:lpstr>Wingdings</vt:lpstr>
      <vt:lpstr>Office Theme</vt:lpstr>
      <vt:lpstr>Office Theme</vt:lpstr>
      <vt:lpstr>Office Theme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Copy, paste: General Surgery procedure handout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John Ratliff</dc:creator>
  <cp:lastModifiedBy>John Ratliff</cp:lastModifiedBy>
  <cp:revision>2</cp:revision>
  <dcterms:modified xsi:type="dcterms:W3CDTF">2026-02-06T12:11:16Z</dcterms:modified>
</cp:coreProperties>
</file>

<file path=docProps/core0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2013-01-27T09:14:16Z</dcterms:created>
  <dc:creator/>
  <dc:description>generated using python-pptx</dc:description>
  <dc:language>en-US</dc:language>
  <cp:lastModifiedBy>Steve Canny</cp:lastModifiedBy>
  <dcterms:modified xsi:type="dcterms:W3CDTF">2013-01-27T09:15:58Z</dcterms:modified>
  <cp:revision>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</Properties>
</file>